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62" r:id="rId2"/>
    <p:sldId id="261" r:id="rId3"/>
    <p:sldId id="264" r:id="rId4"/>
    <p:sldId id="267" r:id="rId5"/>
    <p:sldId id="266" r:id="rId6"/>
  </p:sldIdLst>
  <p:sldSz cx="10160000" cy="7620000"/>
  <p:notesSz cx="10160000" cy="7620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181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ADA27-D042-4406-922B-3AC0074C06A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1D43EFD-BD72-44E8-B7D6-8D57A5E95BE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2"/>
              </a:solidFill>
            </a:rPr>
            <a:t>Decreased Liquidity</a:t>
          </a:r>
          <a:endParaRPr lang="en-US" sz="2400" dirty="0">
            <a:solidFill>
              <a:schemeClr val="bg2"/>
            </a:solidFill>
          </a:endParaRPr>
        </a:p>
      </dgm:t>
    </dgm:pt>
    <dgm:pt modelId="{DA38D57E-F691-4C40-9B9F-F072D363219F}" type="parTrans" cxnId="{1EF008EB-7184-439E-AAE8-103F7ED99DE3}">
      <dgm:prSet/>
      <dgm:spPr/>
      <dgm:t>
        <a:bodyPr/>
        <a:lstStyle/>
        <a:p>
          <a:endParaRPr lang="en-US" sz="2400">
            <a:solidFill>
              <a:schemeClr val="bg2"/>
            </a:solidFill>
          </a:endParaRPr>
        </a:p>
      </dgm:t>
    </dgm:pt>
    <dgm:pt modelId="{90D9EE50-4A85-4E61-866E-1F6B058FA025}" type="sibTrans" cxnId="{1EF008EB-7184-439E-AAE8-103F7ED99DE3}">
      <dgm:prSet/>
      <dgm:spPr/>
      <dgm:t>
        <a:bodyPr/>
        <a:lstStyle/>
        <a:p>
          <a:endParaRPr lang="en-US" sz="2400">
            <a:solidFill>
              <a:schemeClr val="bg2"/>
            </a:solidFill>
          </a:endParaRPr>
        </a:p>
      </dgm:t>
    </dgm:pt>
    <dgm:pt modelId="{A1688123-D65E-4478-A502-F9EAD3ACB3BD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2"/>
              </a:solidFill>
            </a:rPr>
            <a:t>Difficulty in Trading Large Quantities</a:t>
          </a:r>
          <a:endParaRPr lang="en-US" sz="2400" dirty="0">
            <a:solidFill>
              <a:schemeClr val="bg2"/>
            </a:solidFill>
          </a:endParaRPr>
        </a:p>
      </dgm:t>
    </dgm:pt>
    <dgm:pt modelId="{01BF669D-B762-4C63-A76D-A37B9F260AA2}" type="parTrans" cxnId="{10B0C5AF-4F14-4F24-B6DB-87BAA7498ECB}">
      <dgm:prSet/>
      <dgm:spPr/>
      <dgm:t>
        <a:bodyPr/>
        <a:lstStyle/>
        <a:p>
          <a:endParaRPr lang="en-US" sz="2400">
            <a:solidFill>
              <a:schemeClr val="bg2"/>
            </a:solidFill>
          </a:endParaRPr>
        </a:p>
      </dgm:t>
    </dgm:pt>
    <dgm:pt modelId="{C0921682-A60B-46FF-BB49-906FEE599D7A}" type="sibTrans" cxnId="{10B0C5AF-4F14-4F24-B6DB-87BAA7498ECB}">
      <dgm:prSet/>
      <dgm:spPr/>
      <dgm:t>
        <a:bodyPr/>
        <a:lstStyle/>
        <a:p>
          <a:endParaRPr lang="en-US" sz="2400">
            <a:solidFill>
              <a:schemeClr val="bg2"/>
            </a:solidFill>
          </a:endParaRPr>
        </a:p>
      </dgm:t>
    </dgm:pt>
    <dgm:pt modelId="{5094ADD6-CCED-41B9-A2F2-D3E1F2EA97D0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2"/>
              </a:solidFill>
            </a:rPr>
            <a:t>Scarcity of Research</a:t>
          </a:r>
          <a:endParaRPr lang="en-US" sz="2400" dirty="0">
            <a:solidFill>
              <a:schemeClr val="bg2"/>
            </a:solidFill>
          </a:endParaRPr>
        </a:p>
      </dgm:t>
    </dgm:pt>
    <dgm:pt modelId="{4ADB9439-82BB-4B95-9457-6371C36D8593}" type="parTrans" cxnId="{6D7AD369-E5E2-44E9-9490-0C9951BFEC89}">
      <dgm:prSet/>
      <dgm:spPr/>
      <dgm:t>
        <a:bodyPr/>
        <a:lstStyle/>
        <a:p>
          <a:endParaRPr lang="en-US" sz="2400">
            <a:solidFill>
              <a:schemeClr val="bg2"/>
            </a:solidFill>
          </a:endParaRPr>
        </a:p>
      </dgm:t>
    </dgm:pt>
    <dgm:pt modelId="{D0402341-9510-4B44-A078-66956B5350AF}" type="sibTrans" cxnId="{6D7AD369-E5E2-44E9-9490-0C9951BFEC89}">
      <dgm:prSet/>
      <dgm:spPr/>
      <dgm:t>
        <a:bodyPr/>
        <a:lstStyle/>
        <a:p>
          <a:endParaRPr lang="en-US" sz="2400">
            <a:solidFill>
              <a:schemeClr val="bg2"/>
            </a:solidFill>
          </a:endParaRPr>
        </a:p>
      </dgm:t>
    </dgm:pt>
    <dgm:pt modelId="{98EC6D90-2743-43FD-80CE-FB75686D88B1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2"/>
              </a:solidFill>
            </a:rPr>
            <a:t>Unattractive Issuers’ Base</a:t>
          </a:r>
          <a:endParaRPr lang="en-US" sz="2400" dirty="0">
            <a:solidFill>
              <a:schemeClr val="bg2"/>
            </a:solidFill>
          </a:endParaRPr>
        </a:p>
      </dgm:t>
    </dgm:pt>
    <dgm:pt modelId="{73B36278-FB0B-43C2-91C8-51CD4CFE5719}" type="parTrans" cxnId="{A51876E2-92DB-4A4D-9C2F-0255144A9127}">
      <dgm:prSet/>
      <dgm:spPr/>
      <dgm:t>
        <a:bodyPr/>
        <a:lstStyle/>
        <a:p>
          <a:endParaRPr lang="en-US" sz="2400">
            <a:solidFill>
              <a:schemeClr val="bg2"/>
            </a:solidFill>
          </a:endParaRPr>
        </a:p>
      </dgm:t>
    </dgm:pt>
    <dgm:pt modelId="{FA2C69FB-BF24-43F4-AA7B-A1B8764CA412}" type="sibTrans" cxnId="{A51876E2-92DB-4A4D-9C2F-0255144A9127}">
      <dgm:prSet/>
      <dgm:spPr/>
      <dgm:t>
        <a:bodyPr/>
        <a:lstStyle/>
        <a:p>
          <a:endParaRPr lang="en-US" sz="2400">
            <a:solidFill>
              <a:schemeClr val="bg2"/>
            </a:solidFill>
          </a:endParaRPr>
        </a:p>
      </dgm:t>
    </dgm:pt>
    <dgm:pt modelId="{E4F28960-06AF-4241-A622-3F69BBD02CBF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2"/>
              </a:solidFill>
            </a:rPr>
            <a:t>Insufficient New Issuers</a:t>
          </a:r>
          <a:endParaRPr lang="en-US" sz="2400" dirty="0">
            <a:solidFill>
              <a:schemeClr val="bg2"/>
            </a:solidFill>
          </a:endParaRPr>
        </a:p>
      </dgm:t>
    </dgm:pt>
    <dgm:pt modelId="{7E7C6DFC-945E-4430-BAC3-CFF25C0AA0DD}" type="parTrans" cxnId="{A798CDC9-7FB4-4926-A406-4FBB547FC071}">
      <dgm:prSet/>
      <dgm:spPr/>
      <dgm:t>
        <a:bodyPr/>
        <a:lstStyle/>
        <a:p>
          <a:endParaRPr lang="en-US" sz="2400">
            <a:solidFill>
              <a:schemeClr val="bg2"/>
            </a:solidFill>
          </a:endParaRPr>
        </a:p>
      </dgm:t>
    </dgm:pt>
    <dgm:pt modelId="{210BDC90-A2F9-4BEA-A927-C2783494ABA2}" type="sibTrans" cxnId="{A798CDC9-7FB4-4926-A406-4FBB547FC071}">
      <dgm:prSet/>
      <dgm:spPr/>
      <dgm:t>
        <a:bodyPr/>
        <a:lstStyle/>
        <a:p>
          <a:endParaRPr lang="en-US" sz="2400">
            <a:solidFill>
              <a:schemeClr val="bg2"/>
            </a:solidFill>
          </a:endParaRPr>
        </a:p>
      </dgm:t>
    </dgm:pt>
    <dgm:pt modelId="{DF946F8D-8365-444A-976A-372461996338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2"/>
              </a:solidFill>
            </a:rPr>
            <a:t>Lack of Transparency</a:t>
          </a:r>
          <a:endParaRPr lang="en-US" sz="2400" dirty="0">
            <a:solidFill>
              <a:schemeClr val="bg2"/>
            </a:solidFill>
          </a:endParaRPr>
        </a:p>
      </dgm:t>
    </dgm:pt>
    <dgm:pt modelId="{D198280A-421E-4444-A2D4-6E8039C3199C}" type="parTrans" cxnId="{E7AD9878-92EB-4834-AFE3-9F6C452CB9DC}">
      <dgm:prSet/>
      <dgm:spPr/>
      <dgm:t>
        <a:bodyPr/>
        <a:lstStyle/>
        <a:p>
          <a:endParaRPr lang="en-US" sz="2400">
            <a:solidFill>
              <a:schemeClr val="bg2"/>
            </a:solidFill>
          </a:endParaRPr>
        </a:p>
      </dgm:t>
    </dgm:pt>
    <dgm:pt modelId="{C728FA10-AFA7-4092-B093-4D8A082C112F}" type="sibTrans" cxnId="{E7AD9878-92EB-4834-AFE3-9F6C452CB9DC}">
      <dgm:prSet/>
      <dgm:spPr/>
      <dgm:t>
        <a:bodyPr/>
        <a:lstStyle/>
        <a:p>
          <a:endParaRPr lang="en-US" sz="2400">
            <a:solidFill>
              <a:schemeClr val="bg2"/>
            </a:solidFill>
          </a:endParaRPr>
        </a:p>
      </dgm:t>
    </dgm:pt>
    <dgm:pt modelId="{FD6F7BBA-F1C2-4ADB-95DA-582D5AC1DD84}" type="pres">
      <dgm:prSet presAssocID="{84FADA27-D042-4406-922B-3AC0074C06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6463430-FBEB-4A65-BB22-5A45596D3372}" type="pres">
      <dgm:prSet presAssocID="{84FADA27-D042-4406-922B-3AC0074C06A8}" presName="Name1" presStyleCnt="0"/>
      <dgm:spPr/>
    </dgm:pt>
    <dgm:pt modelId="{A6A1C897-0B1F-4AA8-93BF-9294F8C2934E}" type="pres">
      <dgm:prSet presAssocID="{84FADA27-D042-4406-922B-3AC0074C06A8}" presName="cycle" presStyleCnt="0"/>
      <dgm:spPr/>
    </dgm:pt>
    <dgm:pt modelId="{9FDA0029-336B-4FB4-97EA-EB7CEF40AC21}" type="pres">
      <dgm:prSet presAssocID="{84FADA27-D042-4406-922B-3AC0074C06A8}" presName="srcNode" presStyleLbl="node1" presStyleIdx="0" presStyleCnt="6"/>
      <dgm:spPr/>
    </dgm:pt>
    <dgm:pt modelId="{034070AA-7944-4A2D-BC0F-9750DE9CCD22}" type="pres">
      <dgm:prSet presAssocID="{84FADA27-D042-4406-922B-3AC0074C06A8}" presName="conn" presStyleLbl="parChTrans1D2" presStyleIdx="0" presStyleCnt="1"/>
      <dgm:spPr/>
      <dgm:t>
        <a:bodyPr/>
        <a:lstStyle/>
        <a:p>
          <a:endParaRPr lang="en-US"/>
        </a:p>
      </dgm:t>
    </dgm:pt>
    <dgm:pt modelId="{272D7CB9-46B8-4C53-A2A3-917BAF822A91}" type="pres">
      <dgm:prSet presAssocID="{84FADA27-D042-4406-922B-3AC0074C06A8}" presName="extraNode" presStyleLbl="node1" presStyleIdx="0" presStyleCnt="6"/>
      <dgm:spPr/>
    </dgm:pt>
    <dgm:pt modelId="{71BBA647-0AB5-4E6B-872F-0A0696D4C6E2}" type="pres">
      <dgm:prSet presAssocID="{84FADA27-D042-4406-922B-3AC0074C06A8}" presName="dstNode" presStyleLbl="node1" presStyleIdx="0" presStyleCnt="6"/>
      <dgm:spPr/>
    </dgm:pt>
    <dgm:pt modelId="{1EFFA939-5393-4C56-8D6A-FB8B00DD204C}" type="pres">
      <dgm:prSet presAssocID="{21D43EFD-BD72-44E8-B7D6-8D57A5E95BE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E1237-5A94-4EF9-8A0C-FBF841A08C91}" type="pres">
      <dgm:prSet presAssocID="{21D43EFD-BD72-44E8-B7D6-8D57A5E95BEA}" presName="accent_1" presStyleCnt="0"/>
      <dgm:spPr/>
    </dgm:pt>
    <dgm:pt modelId="{155A4C9E-EDB6-4F36-BA14-3E1E96EE0362}" type="pres">
      <dgm:prSet presAssocID="{21D43EFD-BD72-44E8-B7D6-8D57A5E95BEA}" presName="accentRepeatNode" presStyleLbl="solidFgAcc1" presStyleIdx="0" presStyleCnt="6"/>
      <dgm:spPr/>
    </dgm:pt>
    <dgm:pt modelId="{CC7EA741-7373-47F1-A083-A3C34BEA04AD}" type="pres">
      <dgm:prSet presAssocID="{A1688123-D65E-4478-A502-F9EAD3ACB3B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106CC-472C-4509-B75E-1985747850D4}" type="pres">
      <dgm:prSet presAssocID="{A1688123-D65E-4478-A502-F9EAD3ACB3BD}" presName="accent_2" presStyleCnt="0"/>
      <dgm:spPr/>
    </dgm:pt>
    <dgm:pt modelId="{13F37112-3464-4A8D-8F41-315D108569D9}" type="pres">
      <dgm:prSet presAssocID="{A1688123-D65E-4478-A502-F9EAD3ACB3BD}" presName="accentRepeatNode" presStyleLbl="solidFgAcc1" presStyleIdx="1" presStyleCnt="6"/>
      <dgm:spPr/>
    </dgm:pt>
    <dgm:pt modelId="{CABC58D3-B61C-4590-910B-771FB5B6F7EA}" type="pres">
      <dgm:prSet presAssocID="{98EC6D90-2743-43FD-80CE-FB75686D88B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6F70B-E345-4BB6-9922-7C21CC29B240}" type="pres">
      <dgm:prSet presAssocID="{98EC6D90-2743-43FD-80CE-FB75686D88B1}" presName="accent_3" presStyleCnt="0"/>
      <dgm:spPr/>
    </dgm:pt>
    <dgm:pt modelId="{0E797DAF-881B-446E-8D9C-47535D698C4F}" type="pres">
      <dgm:prSet presAssocID="{98EC6D90-2743-43FD-80CE-FB75686D88B1}" presName="accentRepeatNode" presStyleLbl="solidFgAcc1" presStyleIdx="2" presStyleCnt="6"/>
      <dgm:spPr/>
    </dgm:pt>
    <dgm:pt modelId="{FCEC3A14-3E95-4D24-8A02-7BE19A83B611}" type="pres">
      <dgm:prSet presAssocID="{E4F28960-06AF-4241-A622-3F69BBD02CB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08F69-BA05-4367-BF07-B23F696311A5}" type="pres">
      <dgm:prSet presAssocID="{E4F28960-06AF-4241-A622-3F69BBD02CBF}" presName="accent_4" presStyleCnt="0"/>
      <dgm:spPr/>
    </dgm:pt>
    <dgm:pt modelId="{CEB2E43B-A924-4E03-8259-D80CC402F2ED}" type="pres">
      <dgm:prSet presAssocID="{E4F28960-06AF-4241-A622-3F69BBD02CBF}" presName="accentRepeatNode" presStyleLbl="solidFgAcc1" presStyleIdx="3" presStyleCnt="6"/>
      <dgm:spPr/>
    </dgm:pt>
    <dgm:pt modelId="{A68A5F29-7362-42BF-B87B-17C8C89FDB0B}" type="pres">
      <dgm:prSet presAssocID="{5094ADD6-CCED-41B9-A2F2-D3E1F2EA97D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57D65-E214-47A2-BE74-FE4C168BE5AD}" type="pres">
      <dgm:prSet presAssocID="{5094ADD6-CCED-41B9-A2F2-D3E1F2EA97D0}" presName="accent_5" presStyleCnt="0"/>
      <dgm:spPr/>
    </dgm:pt>
    <dgm:pt modelId="{FA05164C-A5DE-467F-BC52-FFE8FB325A49}" type="pres">
      <dgm:prSet presAssocID="{5094ADD6-CCED-41B9-A2F2-D3E1F2EA97D0}" presName="accentRepeatNode" presStyleLbl="solidFgAcc1" presStyleIdx="4" presStyleCnt="6"/>
      <dgm:spPr/>
    </dgm:pt>
    <dgm:pt modelId="{1D6A2817-04FE-4C95-958B-E36A0A0C8F1C}" type="pres">
      <dgm:prSet presAssocID="{DF946F8D-8365-444A-976A-37246199633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06F2F-F44A-4C87-81FF-9613DB0C650D}" type="pres">
      <dgm:prSet presAssocID="{DF946F8D-8365-444A-976A-372461996338}" presName="accent_6" presStyleCnt="0"/>
      <dgm:spPr/>
    </dgm:pt>
    <dgm:pt modelId="{D897ACE0-BAED-407B-A395-9D5969E756CA}" type="pres">
      <dgm:prSet presAssocID="{DF946F8D-8365-444A-976A-372461996338}" presName="accentRepeatNode" presStyleLbl="solidFgAcc1" presStyleIdx="5" presStyleCnt="6"/>
      <dgm:spPr/>
    </dgm:pt>
  </dgm:ptLst>
  <dgm:cxnLst>
    <dgm:cxn modelId="{77EB33DA-676C-4741-85C5-8DEA4B63F7C3}" type="presOf" srcId="{98EC6D90-2743-43FD-80CE-FB75686D88B1}" destId="{CABC58D3-B61C-4590-910B-771FB5B6F7EA}" srcOrd="0" destOrd="0" presId="urn:microsoft.com/office/officeart/2008/layout/VerticalCurvedList"/>
    <dgm:cxn modelId="{7ABA2C43-3C92-4BB8-AB58-89F2E6A267AF}" type="presOf" srcId="{DF946F8D-8365-444A-976A-372461996338}" destId="{1D6A2817-04FE-4C95-958B-E36A0A0C8F1C}" srcOrd="0" destOrd="0" presId="urn:microsoft.com/office/officeart/2008/layout/VerticalCurvedList"/>
    <dgm:cxn modelId="{72865C7C-A10D-4599-8FFC-070C7C090D39}" type="presOf" srcId="{E4F28960-06AF-4241-A622-3F69BBD02CBF}" destId="{FCEC3A14-3E95-4D24-8A02-7BE19A83B611}" srcOrd="0" destOrd="0" presId="urn:microsoft.com/office/officeart/2008/layout/VerticalCurvedList"/>
    <dgm:cxn modelId="{10B0C5AF-4F14-4F24-B6DB-87BAA7498ECB}" srcId="{84FADA27-D042-4406-922B-3AC0074C06A8}" destId="{A1688123-D65E-4478-A502-F9EAD3ACB3BD}" srcOrd="1" destOrd="0" parTransId="{01BF669D-B762-4C63-A76D-A37B9F260AA2}" sibTransId="{C0921682-A60B-46FF-BB49-906FEE599D7A}"/>
    <dgm:cxn modelId="{A6047032-28C9-4050-98ED-ECC1EFF5BF23}" type="presOf" srcId="{84FADA27-D042-4406-922B-3AC0074C06A8}" destId="{FD6F7BBA-F1C2-4ADB-95DA-582D5AC1DD84}" srcOrd="0" destOrd="0" presId="urn:microsoft.com/office/officeart/2008/layout/VerticalCurvedList"/>
    <dgm:cxn modelId="{4A49C4DB-DBCB-4519-ABA9-E1858BAC547F}" type="presOf" srcId="{5094ADD6-CCED-41B9-A2F2-D3E1F2EA97D0}" destId="{A68A5F29-7362-42BF-B87B-17C8C89FDB0B}" srcOrd="0" destOrd="0" presId="urn:microsoft.com/office/officeart/2008/layout/VerticalCurvedList"/>
    <dgm:cxn modelId="{A51876E2-92DB-4A4D-9C2F-0255144A9127}" srcId="{84FADA27-D042-4406-922B-3AC0074C06A8}" destId="{98EC6D90-2743-43FD-80CE-FB75686D88B1}" srcOrd="2" destOrd="0" parTransId="{73B36278-FB0B-43C2-91C8-51CD4CFE5719}" sibTransId="{FA2C69FB-BF24-43F4-AA7B-A1B8764CA412}"/>
    <dgm:cxn modelId="{6D7AD369-E5E2-44E9-9490-0C9951BFEC89}" srcId="{84FADA27-D042-4406-922B-3AC0074C06A8}" destId="{5094ADD6-CCED-41B9-A2F2-D3E1F2EA97D0}" srcOrd="4" destOrd="0" parTransId="{4ADB9439-82BB-4B95-9457-6371C36D8593}" sibTransId="{D0402341-9510-4B44-A078-66956B5350AF}"/>
    <dgm:cxn modelId="{8F971911-88D9-4F8F-8355-6D5B61172AD4}" type="presOf" srcId="{A1688123-D65E-4478-A502-F9EAD3ACB3BD}" destId="{CC7EA741-7373-47F1-A083-A3C34BEA04AD}" srcOrd="0" destOrd="0" presId="urn:microsoft.com/office/officeart/2008/layout/VerticalCurvedList"/>
    <dgm:cxn modelId="{52E4DEB3-063B-43D0-A4E8-776E718816C5}" type="presOf" srcId="{21D43EFD-BD72-44E8-B7D6-8D57A5E95BEA}" destId="{1EFFA939-5393-4C56-8D6A-FB8B00DD204C}" srcOrd="0" destOrd="0" presId="urn:microsoft.com/office/officeart/2008/layout/VerticalCurvedList"/>
    <dgm:cxn modelId="{E7AD9878-92EB-4834-AFE3-9F6C452CB9DC}" srcId="{84FADA27-D042-4406-922B-3AC0074C06A8}" destId="{DF946F8D-8365-444A-976A-372461996338}" srcOrd="5" destOrd="0" parTransId="{D198280A-421E-4444-A2D4-6E8039C3199C}" sibTransId="{C728FA10-AFA7-4092-B093-4D8A082C112F}"/>
    <dgm:cxn modelId="{E2A33B6D-2260-486E-A0B6-E8F06D958DF1}" type="presOf" srcId="{90D9EE50-4A85-4E61-866E-1F6B058FA025}" destId="{034070AA-7944-4A2D-BC0F-9750DE9CCD22}" srcOrd="0" destOrd="0" presId="urn:microsoft.com/office/officeart/2008/layout/VerticalCurvedList"/>
    <dgm:cxn modelId="{1EF008EB-7184-439E-AAE8-103F7ED99DE3}" srcId="{84FADA27-D042-4406-922B-3AC0074C06A8}" destId="{21D43EFD-BD72-44E8-B7D6-8D57A5E95BEA}" srcOrd="0" destOrd="0" parTransId="{DA38D57E-F691-4C40-9B9F-F072D363219F}" sibTransId="{90D9EE50-4A85-4E61-866E-1F6B058FA025}"/>
    <dgm:cxn modelId="{A798CDC9-7FB4-4926-A406-4FBB547FC071}" srcId="{84FADA27-D042-4406-922B-3AC0074C06A8}" destId="{E4F28960-06AF-4241-A622-3F69BBD02CBF}" srcOrd="3" destOrd="0" parTransId="{7E7C6DFC-945E-4430-BAC3-CFF25C0AA0DD}" sibTransId="{210BDC90-A2F9-4BEA-A927-C2783494ABA2}"/>
    <dgm:cxn modelId="{109213C5-4A0D-45A2-B680-B7CFE97E18E5}" type="presParOf" srcId="{FD6F7BBA-F1C2-4ADB-95DA-582D5AC1DD84}" destId="{66463430-FBEB-4A65-BB22-5A45596D3372}" srcOrd="0" destOrd="0" presId="urn:microsoft.com/office/officeart/2008/layout/VerticalCurvedList"/>
    <dgm:cxn modelId="{D6F9333C-F0E9-410E-B738-1B2828A0EC2A}" type="presParOf" srcId="{66463430-FBEB-4A65-BB22-5A45596D3372}" destId="{A6A1C897-0B1F-4AA8-93BF-9294F8C2934E}" srcOrd="0" destOrd="0" presId="urn:microsoft.com/office/officeart/2008/layout/VerticalCurvedList"/>
    <dgm:cxn modelId="{849B866E-1DCB-4CD1-A670-5EB195477F62}" type="presParOf" srcId="{A6A1C897-0B1F-4AA8-93BF-9294F8C2934E}" destId="{9FDA0029-336B-4FB4-97EA-EB7CEF40AC21}" srcOrd="0" destOrd="0" presId="urn:microsoft.com/office/officeart/2008/layout/VerticalCurvedList"/>
    <dgm:cxn modelId="{D645ABC6-718A-4E3A-B982-E38F69E56485}" type="presParOf" srcId="{A6A1C897-0B1F-4AA8-93BF-9294F8C2934E}" destId="{034070AA-7944-4A2D-BC0F-9750DE9CCD22}" srcOrd="1" destOrd="0" presId="urn:microsoft.com/office/officeart/2008/layout/VerticalCurvedList"/>
    <dgm:cxn modelId="{C24D33ED-F51E-46F1-AD72-1432482C20BA}" type="presParOf" srcId="{A6A1C897-0B1F-4AA8-93BF-9294F8C2934E}" destId="{272D7CB9-46B8-4C53-A2A3-917BAF822A91}" srcOrd="2" destOrd="0" presId="urn:microsoft.com/office/officeart/2008/layout/VerticalCurvedList"/>
    <dgm:cxn modelId="{ABF8BD78-43CE-49EB-9C04-E634699BCC4D}" type="presParOf" srcId="{A6A1C897-0B1F-4AA8-93BF-9294F8C2934E}" destId="{71BBA647-0AB5-4E6B-872F-0A0696D4C6E2}" srcOrd="3" destOrd="0" presId="urn:microsoft.com/office/officeart/2008/layout/VerticalCurvedList"/>
    <dgm:cxn modelId="{C704F380-299F-4660-A981-690D5981F80A}" type="presParOf" srcId="{66463430-FBEB-4A65-BB22-5A45596D3372}" destId="{1EFFA939-5393-4C56-8D6A-FB8B00DD204C}" srcOrd="1" destOrd="0" presId="urn:microsoft.com/office/officeart/2008/layout/VerticalCurvedList"/>
    <dgm:cxn modelId="{61DBB354-556B-478E-9967-7280E945FBCE}" type="presParOf" srcId="{66463430-FBEB-4A65-BB22-5A45596D3372}" destId="{9A5E1237-5A94-4EF9-8A0C-FBF841A08C91}" srcOrd="2" destOrd="0" presId="urn:microsoft.com/office/officeart/2008/layout/VerticalCurvedList"/>
    <dgm:cxn modelId="{DF33686B-F9AB-44D5-895D-180F447BCCD4}" type="presParOf" srcId="{9A5E1237-5A94-4EF9-8A0C-FBF841A08C91}" destId="{155A4C9E-EDB6-4F36-BA14-3E1E96EE0362}" srcOrd="0" destOrd="0" presId="urn:microsoft.com/office/officeart/2008/layout/VerticalCurvedList"/>
    <dgm:cxn modelId="{682EFC2A-CB16-4E44-865E-CD9F6465DC1E}" type="presParOf" srcId="{66463430-FBEB-4A65-BB22-5A45596D3372}" destId="{CC7EA741-7373-47F1-A083-A3C34BEA04AD}" srcOrd="3" destOrd="0" presId="urn:microsoft.com/office/officeart/2008/layout/VerticalCurvedList"/>
    <dgm:cxn modelId="{00AFBC32-BBF7-4565-880F-0984D8C6466D}" type="presParOf" srcId="{66463430-FBEB-4A65-BB22-5A45596D3372}" destId="{CDB106CC-472C-4509-B75E-1985747850D4}" srcOrd="4" destOrd="0" presId="urn:microsoft.com/office/officeart/2008/layout/VerticalCurvedList"/>
    <dgm:cxn modelId="{753C88DF-121C-42F9-9055-AFEEB1782DAF}" type="presParOf" srcId="{CDB106CC-472C-4509-B75E-1985747850D4}" destId="{13F37112-3464-4A8D-8F41-315D108569D9}" srcOrd="0" destOrd="0" presId="urn:microsoft.com/office/officeart/2008/layout/VerticalCurvedList"/>
    <dgm:cxn modelId="{68EF9C99-A864-446C-9062-68A5AC89FA91}" type="presParOf" srcId="{66463430-FBEB-4A65-BB22-5A45596D3372}" destId="{CABC58D3-B61C-4590-910B-771FB5B6F7EA}" srcOrd="5" destOrd="0" presId="urn:microsoft.com/office/officeart/2008/layout/VerticalCurvedList"/>
    <dgm:cxn modelId="{A2C91DB3-023F-45FD-9429-EFE39DB8F7E1}" type="presParOf" srcId="{66463430-FBEB-4A65-BB22-5A45596D3372}" destId="{0D56F70B-E345-4BB6-9922-7C21CC29B240}" srcOrd="6" destOrd="0" presId="urn:microsoft.com/office/officeart/2008/layout/VerticalCurvedList"/>
    <dgm:cxn modelId="{2F4E497E-ADBA-4970-B2E0-C36CFBCE8B5D}" type="presParOf" srcId="{0D56F70B-E345-4BB6-9922-7C21CC29B240}" destId="{0E797DAF-881B-446E-8D9C-47535D698C4F}" srcOrd="0" destOrd="0" presId="urn:microsoft.com/office/officeart/2008/layout/VerticalCurvedList"/>
    <dgm:cxn modelId="{EEB0B985-A171-4298-9BEF-248C297863FC}" type="presParOf" srcId="{66463430-FBEB-4A65-BB22-5A45596D3372}" destId="{FCEC3A14-3E95-4D24-8A02-7BE19A83B611}" srcOrd="7" destOrd="0" presId="urn:microsoft.com/office/officeart/2008/layout/VerticalCurvedList"/>
    <dgm:cxn modelId="{1A790AC5-A933-4CDE-B5B9-141327A70E96}" type="presParOf" srcId="{66463430-FBEB-4A65-BB22-5A45596D3372}" destId="{CF908F69-BA05-4367-BF07-B23F696311A5}" srcOrd="8" destOrd="0" presId="urn:microsoft.com/office/officeart/2008/layout/VerticalCurvedList"/>
    <dgm:cxn modelId="{C6410FB1-45DE-4812-9600-F42CBD59339A}" type="presParOf" srcId="{CF908F69-BA05-4367-BF07-B23F696311A5}" destId="{CEB2E43B-A924-4E03-8259-D80CC402F2ED}" srcOrd="0" destOrd="0" presId="urn:microsoft.com/office/officeart/2008/layout/VerticalCurvedList"/>
    <dgm:cxn modelId="{03D88961-23B3-47B5-A6E0-CA867B2C03DC}" type="presParOf" srcId="{66463430-FBEB-4A65-BB22-5A45596D3372}" destId="{A68A5F29-7362-42BF-B87B-17C8C89FDB0B}" srcOrd="9" destOrd="0" presId="urn:microsoft.com/office/officeart/2008/layout/VerticalCurvedList"/>
    <dgm:cxn modelId="{FC22ED06-FC3B-4038-8768-35C28F8867BF}" type="presParOf" srcId="{66463430-FBEB-4A65-BB22-5A45596D3372}" destId="{A6657D65-E214-47A2-BE74-FE4C168BE5AD}" srcOrd="10" destOrd="0" presId="urn:microsoft.com/office/officeart/2008/layout/VerticalCurvedList"/>
    <dgm:cxn modelId="{7D44A1F1-E045-4837-A430-4F505FB0FD01}" type="presParOf" srcId="{A6657D65-E214-47A2-BE74-FE4C168BE5AD}" destId="{FA05164C-A5DE-467F-BC52-FFE8FB325A49}" srcOrd="0" destOrd="0" presId="urn:microsoft.com/office/officeart/2008/layout/VerticalCurvedList"/>
    <dgm:cxn modelId="{133034D1-DD8B-4D77-B5A5-40CEA5E43243}" type="presParOf" srcId="{66463430-FBEB-4A65-BB22-5A45596D3372}" destId="{1D6A2817-04FE-4C95-958B-E36A0A0C8F1C}" srcOrd="11" destOrd="0" presId="urn:microsoft.com/office/officeart/2008/layout/VerticalCurvedList"/>
    <dgm:cxn modelId="{414F8682-5515-4731-82D9-0B525937DCF8}" type="presParOf" srcId="{66463430-FBEB-4A65-BB22-5A45596D3372}" destId="{CD806F2F-F44A-4C87-81FF-9613DB0C650D}" srcOrd="12" destOrd="0" presId="urn:microsoft.com/office/officeart/2008/layout/VerticalCurvedList"/>
    <dgm:cxn modelId="{A5C25B4A-1CEA-4ED2-936D-235B2D5BF1C1}" type="presParOf" srcId="{CD806F2F-F44A-4C87-81FF-9613DB0C650D}" destId="{D897ACE0-BAED-407B-A395-9D5969E756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oint Sheets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0159999" cy="7620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5016298"/>
            <a:ext cx="9144000" cy="79865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67" b="0" i="0">
                <a:solidFill>
                  <a:srgbClr val="5B3424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3" y="5815313"/>
            <a:ext cx="6593417" cy="120650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2667"/>
            </a:lvl1pPr>
          </a:lstStyle>
          <a:p>
            <a:pPr algn="l"/>
            <a:r>
              <a:rPr lang="en-US" sz="2333" dirty="0" smtClean="0">
                <a:solidFill>
                  <a:srgbClr val="C8964B"/>
                </a:solidFill>
              </a:rPr>
              <a:t>Subtitle</a:t>
            </a:r>
          </a:p>
          <a:p>
            <a:pPr algn="l"/>
            <a:r>
              <a:rPr lang="en-US" sz="2333" dirty="0" smtClean="0">
                <a:solidFill>
                  <a:srgbClr val="C8964B"/>
                </a:solidFill>
              </a:rPr>
              <a:t>Date</a:t>
            </a:r>
            <a:endParaRPr lang="en-US" sz="2333" dirty="0">
              <a:solidFill>
                <a:srgbClr val="C896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0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Sheets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056" y="532758"/>
            <a:ext cx="8302883" cy="832792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2333" b="0" i="0">
                <a:solidFill>
                  <a:srgbClr val="AA7E43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02055" y="1899714"/>
            <a:ext cx="8302882" cy="5041194"/>
          </a:xfrm>
          <a:prstGeom prst="rect">
            <a:avLst/>
          </a:prstGeom>
        </p:spPr>
        <p:txBody>
          <a:bodyPr vert="horz"/>
          <a:lstStyle>
            <a:lvl1pPr algn="l">
              <a:defRPr sz="1667"/>
            </a:lvl1pPr>
          </a:lstStyle>
          <a:p>
            <a:pPr algn="l"/>
            <a:r>
              <a:rPr lang="en-US" sz="2000" dirty="0" smtClean="0"/>
              <a:t>Title</a:t>
            </a:r>
          </a:p>
          <a:p>
            <a:pPr algn="l"/>
            <a:r>
              <a:rPr lang="en-US" sz="2000" dirty="0" smtClean="0">
                <a:solidFill>
                  <a:srgbClr val="AA7E43"/>
                </a:solidFill>
              </a:rPr>
              <a:t>Sub</a:t>
            </a:r>
            <a:r>
              <a:rPr lang="en-US" sz="2000" baseline="0" dirty="0" smtClean="0">
                <a:solidFill>
                  <a:srgbClr val="AA7E43"/>
                </a:solidFill>
              </a:rPr>
              <a:t>title</a:t>
            </a:r>
          </a:p>
          <a:p>
            <a:pPr algn="l"/>
            <a:r>
              <a:rPr lang="en-US" sz="2000" baseline="0" dirty="0" smtClean="0">
                <a:solidFill>
                  <a:srgbClr val="AA7E43"/>
                </a:solidFill>
              </a:rPr>
              <a:t>Subtitle 2</a:t>
            </a:r>
          </a:p>
          <a:p>
            <a:pPr algn="l"/>
            <a:r>
              <a:rPr lang="en-US" sz="2000" dirty="0" smtClean="0"/>
              <a:t>Title</a:t>
            </a:r>
          </a:p>
          <a:p>
            <a:pPr algn="l"/>
            <a:r>
              <a:rPr lang="en-US" sz="2000" dirty="0" smtClean="0">
                <a:solidFill>
                  <a:srgbClr val="AA7E43"/>
                </a:solidFill>
              </a:rPr>
              <a:t>Sub</a:t>
            </a:r>
            <a:r>
              <a:rPr lang="en-US" sz="2000" baseline="0" dirty="0" smtClean="0">
                <a:solidFill>
                  <a:srgbClr val="AA7E43"/>
                </a:solidFill>
              </a:rPr>
              <a:t>title</a:t>
            </a:r>
          </a:p>
          <a:p>
            <a:pPr algn="l"/>
            <a:r>
              <a:rPr lang="en-US" sz="2000" baseline="0" dirty="0" smtClean="0">
                <a:solidFill>
                  <a:srgbClr val="AA7E43"/>
                </a:solidFill>
              </a:rPr>
              <a:t>Subtitle 2</a:t>
            </a:r>
            <a:endParaRPr lang="en-US" sz="2000" dirty="0" smtClean="0">
              <a:solidFill>
                <a:srgbClr val="AA7E43"/>
              </a:solidFill>
            </a:endParaRPr>
          </a:p>
          <a:p>
            <a:pPr algn="l"/>
            <a:r>
              <a:rPr lang="en-US" sz="2000" dirty="0" smtClean="0"/>
              <a:t>Title</a:t>
            </a:r>
          </a:p>
          <a:p>
            <a:pPr algn="l"/>
            <a:r>
              <a:rPr lang="en-US" sz="2000" dirty="0" smtClean="0">
                <a:solidFill>
                  <a:srgbClr val="AA7E43"/>
                </a:solidFill>
              </a:rPr>
              <a:t>Sub</a:t>
            </a:r>
            <a:r>
              <a:rPr lang="en-US" sz="2000" baseline="0" dirty="0" smtClean="0">
                <a:solidFill>
                  <a:srgbClr val="AA7E43"/>
                </a:solidFill>
              </a:rPr>
              <a:t>title</a:t>
            </a:r>
          </a:p>
          <a:p>
            <a:pPr algn="l"/>
            <a:r>
              <a:rPr lang="en-US" sz="2000" baseline="0" dirty="0" smtClean="0">
                <a:solidFill>
                  <a:srgbClr val="AA7E43"/>
                </a:solidFill>
              </a:rPr>
              <a:t>Subtitle 2</a:t>
            </a:r>
            <a:endParaRPr lang="en-US" sz="2000" dirty="0" smtClean="0">
              <a:solidFill>
                <a:srgbClr val="AA7E43"/>
              </a:solidFill>
            </a:endParaRPr>
          </a:p>
          <a:p>
            <a:pPr algn="l"/>
            <a:endParaRPr lang="en-US" sz="2000" dirty="0">
              <a:solidFill>
                <a:srgbClr val="AA7E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2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Sheets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160001" cy="7620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85118" y="5164212"/>
            <a:ext cx="8119821" cy="159521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2667" b="0" i="0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DIVIDER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Sheets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91"/>
            <a:ext cx="10160000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749" y="532758"/>
            <a:ext cx="8321190" cy="832792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2333" b="0" i="0" baseline="0">
                <a:solidFill>
                  <a:srgbClr val="AA7E43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HEADLINE SUBHEADLINE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749" y="1899709"/>
            <a:ext cx="8321190" cy="5221444"/>
          </a:xfrm>
          <a:prstGeom prst="rect">
            <a:avLst/>
          </a:prstGeom>
        </p:spPr>
        <p:txBody>
          <a:bodyPr vert="horz"/>
          <a:lstStyle>
            <a:lvl1pPr algn="l">
              <a:defRPr sz="1667"/>
            </a:lvl1pPr>
          </a:lstStyle>
          <a:p>
            <a:pPr algn="l"/>
            <a:r>
              <a:rPr lang="en-US" sz="2000" dirty="0" smtClean="0">
                <a:solidFill>
                  <a:srgbClr val="C8964B"/>
                </a:solidFill>
              </a:rPr>
              <a:t>Text goes here</a:t>
            </a:r>
          </a:p>
          <a:p>
            <a:pPr algn="l"/>
            <a:r>
              <a:rPr lang="en-US" sz="2000" dirty="0" smtClean="0"/>
              <a:t>Second level text goes here</a:t>
            </a:r>
          </a:p>
          <a:p>
            <a:pPr algn="l"/>
            <a:endParaRPr lang="en-US" sz="2000" dirty="0">
              <a:solidFill>
                <a:srgbClr val="AA7E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1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Sheets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732542"/>
              </p:ext>
            </p:extLst>
          </p:nvPr>
        </p:nvGraphicFramePr>
        <p:xfrm>
          <a:off x="1427407" y="2377683"/>
          <a:ext cx="7305191" cy="4230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2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2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772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01600" marR="101600" marT="50800" marB="50800">
                    <a:solidFill>
                      <a:srgbClr val="AA7E4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01600" marR="101600" marT="50800" marB="50800">
                    <a:solidFill>
                      <a:srgbClr val="AA7E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772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01600" marR="101600" marT="50800" marB="50800">
                    <a:solidFill>
                      <a:srgbClr val="F3E6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01600" marR="101600" marT="50800" marB="50800">
                    <a:solidFill>
                      <a:srgbClr val="F3E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772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01600" marR="101600" marT="50800" marB="50800">
                    <a:solidFill>
                      <a:srgbClr val="F3E6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01600" marR="101600" marT="50800" marB="50800">
                    <a:solidFill>
                      <a:srgbClr val="F3E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772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01600" marR="101600" marT="50800" marB="50800">
                    <a:solidFill>
                      <a:srgbClr val="F3E6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01600" marR="101600" marT="50800" marB="50800">
                    <a:solidFill>
                      <a:srgbClr val="F3E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772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01600" marR="101600" marT="50800" marB="50800">
                    <a:solidFill>
                      <a:srgbClr val="F3E6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01600" marR="101600" marT="50800" marB="50800">
                    <a:solidFill>
                      <a:srgbClr val="F3E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8772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01600" marR="101600" marT="50800" marB="50800">
                    <a:solidFill>
                      <a:srgbClr val="F3E6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01600" marR="101600" marT="50800" marB="50800">
                    <a:solidFill>
                      <a:srgbClr val="F3E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772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01600" marR="101600" marT="50800" marB="50800">
                    <a:solidFill>
                      <a:srgbClr val="F3E6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01600" marR="101600" marT="50800" marB="50800">
                    <a:solidFill>
                      <a:srgbClr val="F3E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8772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01600" marR="101600" marT="50800" marB="50800">
                    <a:solidFill>
                      <a:srgbClr val="F3E6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01600" marR="101600" marT="50800" marB="50800">
                    <a:solidFill>
                      <a:srgbClr val="F3E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7138" y="532758"/>
            <a:ext cx="8357802" cy="832792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2000" b="0" i="0" baseline="0">
                <a:solidFill>
                  <a:srgbClr val="AA7E43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HEADLINE SUBHEADLINE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6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40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85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txStyles>
    <p:titleStyle>
      <a:lvl1pPr algn="ctr" defTabSz="380996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80996" rtl="0" eaLnBrk="1" latinLnBrk="0" hangingPunct="1">
        <a:spcBef>
          <a:spcPct val="20000"/>
        </a:spcBef>
        <a:buFont typeface="Arial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19" indent="-238123" algn="l" defTabSz="380996" rtl="0" eaLnBrk="1" latinLnBrk="0" hangingPunct="1">
        <a:spcBef>
          <a:spcPct val="20000"/>
        </a:spcBef>
        <a:buFont typeface="Arial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90" indent="-190498" algn="l" defTabSz="3809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87" indent="-190498" algn="l" defTabSz="380996" rtl="0" eaLnBrk="1" latinLnBrk="0" hangingPunct="1">
        <a:spcBef>
          <a:spcPct val="20000"/>
        </a:spcBef>
        <a:buFont typeface="Arial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83" indent="-190498" algn="l" defTabSz="380996" rtl="0" eaLnBrk="1" latinLnBrk="0" hangingPunct="1">
        <a:spcBef>
          <a:spcPct val="20000"/>
        </a:spcBef>
        <a:buFont typeface="Arial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79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75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471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468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6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92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89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85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81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77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73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70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emf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emf"/><Relationship Id="rId2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4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2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9" b="16906"/>
          <a:stretch/>
        </p:blipFill>
        <p:spPr>
          <a:xfrm>
            <a:off x="3098799" y="5317"/>
            <a:ext cx="7061201" cy="69288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0"/>
            <a:ext cx="762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9" b="16906"/>
          <a:stretch/>
        </p:blipFill>
        <p:spPr>
          <a:xfrm>
            <a:off x="3098799" y="5317"/>
            <a:ext cx="7061201" cy="6928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79745" y="129080"/>
            <a:ext cx="3702505" cy="1052980"/>
          </a:xfrm>
          <a:prstGeom prst="rect">
            <a:avLst/>
          </a:prstGeom>
        </p:spPr>
        <p:txBody>
          <a:bodyPr anchor="ctr"/>
          <a:lstStyle/>
          <a:p>
            <a:r>
              <a:rPr lang="nl-BE" sz="2800" spc="10" dirty="0">
                <a:solidFill>
                  <a:schemeClr val="accent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Boursa Kuwait </a:t>
            </a:r>
            <a:r>
              <a:rPr lang="nl-BE" sz="2800" spc="10" dirty="0" smtClean="0">
                <a:solidFill>
                  <a:schemeClr val="accent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Timeline</a:t>
            </a:r>
            <a:endParaRPr lang="en-US" sz="2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484083"/>
            <a:ext cx="9481707" cy="38099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60215" y="4087926"/>
            <a:ext cx="434816" cy="434804"/>
            <a:chOff x="3034298" y="4024510"/>
            <a:chExt cx="285755" cy="285747"/>
          </a:xfrm>
        </p:grpSpPr>
        <p:pic>
          <p:nvPicPr>
            <p:cNvPr id="6" name="Imag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290" y="4048004"/>
              <a:ext cx="73901" cy="131267"/>
            </a:xfrm>
            <a:prstGeom prst="rect">
              <a:avLst/>
            </a:prstGeom>
          </p:spPr>
        </p:pic>
        <p:pic>
          <p:nvPicPr>
            <p:cNvPr id="7" name="Image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161" y="4177238"/>
              <a:ext cx="73901" cy="125311"/>
            </a:xfrm>
            <a:prstGeom prst="rect">
              <a:avLst/>
            </a:prstGeom>
          </p:spPr>
        </p:pic>
        <p:pic>
          <p:nvPicPr>
            <p:cNvPr id="8" name="Image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298" y="4024510"/>
              <a:ext cx="172643" cy="136918"/>
            </a:xfrm>
            <a:prstGeom prst="rect">
              <a:avLst/>
            </a:prstGeom>
          </p:spPr>
        </p:pic>
        <p:pic>
          <p:nvPicPr>
            <p:cNvPr id="9" name="Image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7409" y="4173339"/>
              <a:ext cx="172644" cy="13691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341923" y="4111861"/>
            <a:ext cx="360582" cy="360773"/>
            <a:chOff x="3907862" y="4058686"/>
            <a:chExt cx="236970" cy="237095"/>
          </a:xfrm>
        </p:grpSpPr>
        <p:pic>
          <p:nvPicPr>
            <p:cNvPr id="11" name="Image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285" y="4100897"/>
              <a:ext cx="102362" cy="21552"/>
            </a:xfrm>
            <a:prstGeom prst="rect">
              <a:avLst/>
            </a:prstGeom>
          </p:spPr>
        </p:pic>
        <p:pic>
          <p:nvPicPr>
            <p:cNvPr id="12" name="Image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273" y="4141292"/>
              <a:ext cx="102374" cy="21577"/>
            </a:xfrm>
            <a:prstGeom prst="rect">
              <a:avLst/>
            </a:prstGeom>
          </p:spPr>
        </p:pic>
        <p:pic>
          <p:nvPicPr>
            <p:cNvPr id="13" name="Image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283" y="4181713"/>
              <a:ext cx="61976" cy="21551"/>
            </a:xfrm>
            <a:prstGeom prst="rect">
              <a:avLst/>
            </a:prstGeom>
          </p:spPr>
        </p:pic>
        <p:pic>
          <p:nvPicPr>
            <p:cNvPr id="14" name="Image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62" y="4058686"/>
              <a:ext cx="183210" cy="237095"/>
            </a:xfrm>
            <a:prstGeom prst="rect">
              <a:avLst/>
            </a:prstGeom>
          </p:spPr>
        </p:pic>
        <p:pic>
          <p:nvPicPr>
            <p:cNvPr id="15" name="Image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1244" y="4083093"/>
              <a:ext cx="113588" cy="172250"/>
            </a:xfrm>
            <a:prstGeom prst="rect">
              <a:avLst/>
            </a:prstGeom>
          </p:spPr>
        </p:pic>
        <p:pic>
          <p:nvPicPr>
            <p:cNvPr id="16" name="Image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808" y="4221190"/>
              <a:ext cx="85966" cy="44983"/>
            </a:xfrm>
            <a:prstGeom prst="rect">
              <a:avLst/>
            </a:prstGeom>
          </p:spPr>
        </p:pic>
      </p:grpSp>
      <p:sp>
        <p:nvSpPr>
          <p:cNvPr id="17" name="text 1"/>
          <p:cNvSpPr txBox="1"/>
          <p:nvPr/>
        </p:nvSpPr>
        <p:spPr>
          <a:xfrm>
            <a:off x="8530850" y="4127292"/>
            <a:ext cx="838838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19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IPO</a:t>
            </a:r>
            <a:endParaRPr sz="19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4352" y="4085191"/>
            <a:ext cx="523455" cy="5234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54359" y="4127117"/>
            <a:ext cx="393281" cy="393281"/>
          </a:xfrm>
          <a:prstGeom prst="rect">
            <a:avLst/>
          </a:prstGeom>
        </p:spPr>
      </p:pic>
      <p:sp>
        <p:nvSpPr>
          <p:cNvPr id="20" name="text 1"/>
          <p:cNvSpPr txBox="1"/>
          <p:nvPr/>
        </p:nvSpPr>
        <p:spPr>
          <a:xfrm>
            <a:off x="251680" y="1715424"/>
            <a:ext cx="116349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spc="10" dirty="0">
                <a:latin typeface="Gill Sans" panose="020B0502020104020203" pitchFamily="34" charset="-79"/>
                <a:cs typeface="Gill Sans" panose="020B0502020104020203" pitchFamily="34" charset="-79"/>
              </a:rPr>
              <a:t>C</a:t>
            </a:r>
            <a:r>
              <a:rPr lang="nl-BE" sz="1600" spc="10" dirty="0" smtClean="0">
                <a:latin typeface="Gill Sans" panose="020B0502020104020203" pitchFamily="34" charset="-79"/>
                <a:cs typeface="Gill Sans" panose="020B0502020104020203" pitchFamily="34" charset="-79"/>
              </a:rPr>
              <a:t>onstitutive General Assembly</a:t>
            </a:r>
            <a:endParaRPr lang="nl-BE" sz="1600" spc="1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2437487" y="1745419"/>
            <a:ext cx="202618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spc="10" dirty="0" smtClean="0">
                <a:solidFill>
                  <a:srgbClr val="46251C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Official Exchange License granted </a:t>
            </a:r>
          </a:p>
          <a:p>
            <a:pPr algn="ctr"/>
            <a:r>
              <a:rPr lang="en-US" sz="1600" spc="10" dirty="0" smtClean="0">
                <a:solidFill>
                  <a:srgbClr val="46251C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to Boursa Kuwait</a:t>
            </a:r>
            <a:endParaRPr lang="en-US" sz="1600" spc="10" dirty="0">
              <a:solidFill>
                <a:srgbClr val="46251C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6831816" y="1739808"/>
            <a:ext cx="1838366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nl-BE"/>
            </a:defPPr>
            <a:lvl1pPr algn="ctr">
              <a:defRPr sz="1340" spc="10">
                <a:solidFill>
                  <a:srgbClr val="46251C"/>
                </a:solidFill>
                <a:latin typeface="GillSans"/>
                <a:cs typeface="GillSans"/>
              </a:defRPr>
            </a:lvl1pPr>
          </a:lstStyle>
          <a:p>
            <a:r>
              <a:rPr lang="fr-FR" sz="1600" dirty="0" smtClean="0">
                <a:latin typeface="Gill Sans" panose="020B0502020104020203" pitchFamily="34" charset="-79"/>
                <a:cs typeface="Gill Sans" panose="020B0502020104020203" pitchFamily="34" charset="-79"/>
              </a:rPr>
              <a:t>Phase 2: Market Infrastructure Changes</a:t>
            </a:r>
            <a:endParaRPr sz="16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5069" y="4089630"/>
            <a:ext cx="227220" cy="380842"/>
            <a:chOff x="1327387" y="4059523"/>
            <a:chExt cx="149326" cy="250284"/>
          </a:xfrm>
        </p:grpSpPr>
        <p:pic>
          <p:nvPicPr>
            <p:cNvPr id="24" name="Image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132" y="4246689"/>
              <a:ext cx="45834" cy="63118"/>
            </a:xfrm>
            <a:prstGeom prst="rect">
              <a:avLst/>
            </a:prstGeom>
          </p:spPr>
        </p:pic>
        <p:pic>
          <p:nvPicPr>
            <p:cNvPr id="25" name="Image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857" y="4257760"/>
              <a:ext cx="22390" cy="30835"/>
            </a:xfrm>
            <a:prstGeom prst="rect">
              <a:avLst/>
            </a:prstGeom>
          </p:spPr>
        </p:pic>
        <p:pic>
          <p:nvPicPr>
            <p:cNvPr id="26" name="Image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282" y="4227727"/>
              <a:ext cx="50431" cy="62255"/>
            </a:xfrm>
            <a:prstGeom prst="rect">
              <a:avLst/>
            </a:prstGeom>
          </p:spPr>
        </p:pic>
        <p:pic>
          <p:nvPicPr>
            <p:cNvPr id="27" name="Image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387" y="4227727"/>
              <a:ext cx="50431" cy="62255"/>
            </a:xfrm>
            <a:prstGeom prst="rect">
              <a:avLst/>
            </a:prstGeom>
          </p:spPr>
        </p:pic>
        <p:pic>
          <p:nvPicPr>
            <p:cNvPr id="28" name="Image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57" y="4059525"/>
              <a:ext cx="92189" cy="202285"/>
            </a:xfrm>
            <a:prstGeom prst="rect">
              <a:avLst/>
            </a:prstGeom>
          </p:spPr>
        </p:pic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381" y="4059523"/>
              <a:ext cx="51333" cy="33248"/>
            </a:xfrm>
            <a:prstGeom prst="rect">
              <a:avLst/>
            </a:prstGeom>
          </p:spPr>
        </p:pic>
        <p:pic>
          <p:nvPicPr>
            <p:cNvPr id="30" name="Image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243" y="4238147"/>
              <a:ext cx="73609" cy="23660"/>
            </a:xfrm>
            <a:prstGeom prst="rect">
              <a:avLst/>
            </a:prstGeom>
          </p:spPr>
        </p:pic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5849" y="4123477"/>
              <a:ext cx="52400" cy="61531"/>
            </a:xfrm>
            <a:prstGeom prst="rect">
              <a:avLst/>
            </a:prstGeom>
          </p:spPr>
        </p:pic>
        <p:pic>
          <p:nvPicPr>
            <p:cNvPr id="32" name="Image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540" y="4189573"/>
              <a:ext cx="25019" cy="12509"/>
            </a:xfrm>
            <a:prstGeom prst="rect">
              <a:avLst/>
            </a:prstGeom>
          </p:spPr>
        </p:pic>
        <p:pic>
          <p:nvPicPr>
            <p:cNvPr id="33" name="Image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278" y="4185008"/>
              <a:ext cx="29540" cy="11836"/>
            </a:xfrm>
            <a:prstGeom prst="rect">
              <a:avLst/>
            </a:prstGeom>
          </p:spPr>
        </p:pic>
      </p:grpSp>
      <p:sp>
        <p:nvSpPr>
          <p:cNvPr id="34" name="text 1"/>
          <p:cNvSpPr txBox="1"/>
          <p:nvPr/>
        </p:nvSpPr>
        <p:spPr>
          <a:xfrm>
            <a:off x="1813285" y="3452623"/>
            <a:ext cx="116349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nl-BE" sz="1600" spc="10" dirty="0" smtClean="0">
                <a:solidFill>
                  <a:srgbClr val="825A2C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April 2016</a:t>
            </a:r>
            <a:endParaRPr sz="16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5" name="text 1"/>
          <p:cNvSpPr txBox="1"/>
          <p:nvPr/>
        </p:nvSpPr>
        <p:spPr>
          <a:xfrm>
            <a:off x="5144114" y="3263575"/>
            <a:ext cx="104738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nl-BE" sz="1600" spc="10" dirty="0" smtClean="0">
                <a:solidFill>
                  <a:srgbClr val="46251C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May 2017</a:t>
            </a:r>
            <a:endParaRPr sz="16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6" name="text 1"/>
          <p:cNvSpPr txBox="1"/>
          <p:nvPr/>
        </p:nvSpPr>
        <p:spPr>
          <a:xfrm>
            <a:off x="258033" y="4766851"/>
            <a:ext cx="116349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1600" spc="10" dirty="0" smtClean="0">
                <a:solidFill>
                  <a:srgbClr val="C7954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July </a:t>
            </a:r>
            <a:r>
              <a:rPr lang="nl-BE" sz="1600" spc="10" dirty="0" smtClean="0">
                <a:solidFill>
                  <a:srgbClr val="C7954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2014</a:t>
            </a:r>
            <a:endParaRPr sz="16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7" name="text 1"/>
          <p:cNvSpPr txBox="1"/>
          <p:nvPr/>
        </p:nvSpPr>
        <p:spPr>
          <a:xfrm>
            <a:off x="3007487" y="4867356"/>
            <a:ext cx="15698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nl-BE" sz="1600" spc="10" dirty="0" smtClean="0">
                <a:solidFill>
                  <a:srgbClr val="6D462C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October 2016</a:t>
            </a:r>
            <a:endParaRPr sz="16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8" name="text 1"/>
          <p:cNvSpPr txBox="1"/>
          <p:nvPr/>
        </p:nvSpPr>
        <p:spPr>
          <a:xfrm>
            <a:off x="7364430" y="4927237"/>
            <a:ext cx="116641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nl-BE" sz="1600" spc="10" dirty="0" smtClean="0">
                <a:solidFill>
                  <a:srgbClr val="F79546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2017/2018</a:t>
            </a:r>
            <a:endParaRPr sz="16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9" name="text 1"/>
          <p:cNvSpPr txBox="1"/>
          <p:nvPr/>
        </p:nvSpPr>
        <p:spPr>
          <a:xfrm>
            <a:off x="8144346" y="6384139"/>
            <a:ext cx="201565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nl-BE" sz="1600" spc="10" dirty="0" smtClean="0">
                <a:solidFill>
                  <a:srgbClr val="46251C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Boursa Kuwait IPO</a:t>
            </a:r>
            <a:endParaRPr sz="16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0" name="text 1"/>
          <p:cNvSpPr txBox="1"/>
          <p:nvPr/>
        </p:nvSpPr>
        <p:spPr>
          <a:xfrm>
            <a:off x="1021191" y="6384139"/>
            <a:ext cx="242939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600" spc="10" dirty="0" smtClean="0">
                <a:solidFill>
                  <a:srgbClr val="46251C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Transfer of Operations from KSE to Boursa Kuwait</a:t>
            </a:r>
          </a:p>
        </p:txBody>
      </p:sp>
      <p:sp>
        <p:nvSpPr>
          <p:cNvPr id="41" name="text 1"/>
          <p:cNvSpPr txBox="1"/>
          <p:nvPr/>
        </p:nvSpPr>
        <p:spPr>
          <a:xfrm>
            <a:off x="4577347" y="6369669"/>
            <a:ext cx="1825237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fr-FR" sz="1600" spc="10" dirty="0" smtClean="0">
                <a:solidFill>
                  <a:srgbClr val="46251C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Phase 1: Market Infrastructure Changes</a:t>
            </a:r>
            <a:endParaRPr lang="en-US" sz="1600" spc="10" dirty="0" smtClean="0">
              <a:solidFill>
                <a:srgbClr val="46251C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3" y="125319"/>
            <a:ext cx="1066800" cy="105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9" b="16906"/>
          <a:stretch/>
        </p:blipFill>
        <p:spPr>
          <a:xfrm>
            <a:off x="3098799" y="5317"/>
            <a:ext cx="7061201" cy="692888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931762" y="1676400"/>
            <a:ext cx="2089355" cy="1211675"/>
            <a:chOff x="3852809" y="1779057"/>
            <a:chExt cx="2089355" cy="1211675"/>
          </a:xfrm>
        </p:grpSpPr>
        <p:pic>
          <p:nvPicPr>
            <p:cNvPr id="11" name="Imag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235" y="1779057"/>
              <a:ext cx="698500" cy="698500"/>
            </a:xfrm>
            <a:prstGeom prst="rect">
              <a:avLst/>
            </a:prstGeom>
          </p:spPr>
        </p:pic>
        <p:sp>
          <p:nvSpPr>
            <p:cNvPr id="14" name="text 1"/>
            <p:cNvSpPr txBox="1"/>
            <p:nvPr/>
          </p:nvSpPr>
          <p:spPr>
            <a:xfrm>
              <a:off x="3852809" y="2498289"/>
              <a:ext cx="2089355" cy="492443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ctr"/>
              <a:r>
                <a:rPr lang="nl-BE" sz="1600" spc="10" dirty="0" smtClean="0">
                  <a:solidFill>
                    <a:srgbClr val="46251C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Information Technology </a:t>
              </a:r>
            </a:p>
            <a:p>
              <a:pPr algn="ctr"/>
              <a:r>
                <a:rPr lang="nl-BE" sz="1600" spc="10" dirty="0" smtClean="0">
                  <a:solidFill>
                    <a:srgbClr val="46251C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Infrastructure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242116" y="1690864"/>
            <a:ext cx="2627322" cy="1184123"/>
            <a:chOff x="6455878" y="1779057"/>
            <a:chExt cx="2627322" cy="1184123"/>
          </a:xfrm>
        </p:grpSpPr>
        <p:pic>
          <p:nvPicPr>
            <p:cNvPr id="13" name="Imag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0289" y="1779057"/>
              <a:ext cx="698500" cy="698500"/>
            </a:xfrm>
            <a:prstGeom prst="rect">
              <a:avLst/>
            </a:prstGeom>
          </p:spPr>
        </p:pic>
        <p:sp>
          <p:nvSpPr>
            <p:cNvPr id="15" name="text 1"/>
            <p:cNvSpPr txBox="1"/>
            <p:nvPr/>
          </p:nvSpPr>
          <p:spPr>
            <a:xfrm>
              <a:off x="6455878" y="2470737"/>
              <a:ext cx="2627322" cy="492443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ctr"/>
              <a:r>
                <a:rPr lang="nl-BE" sz="1600" spc="10" dirty="0" smtClean="0">
                  <a:solidFill>
                    <a:srgbClr val="46251C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Culture of Engagement (public </a:t>
              </a:r>
            </a:p>
            <a:p>
              <a:pPr algn="ctr"/>
              <a:r>
                <a:rPr lang="nl-BE" sz="1600" spc="10" dirty="0" smtClean="0">
                  <a:solidFill>
                    <a:srgbClr val="46251C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consultations, round tables)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328" y="1739184"/>
            <a:ext cx="1351973" cy="1198587"/>
            <a:chOff x="1183523" y="1758131"/>
            <a:chExt cx="1351973" cy="1198587"/>
          </a:xfrm>
        </p:grpSpPr>
        <p:pic>
          <p:nvPicPr>
            <p:cNvPr id="12" name="Image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0259" y="1758131"/>
              <a:ext cx="698500" cy="698500"/>
            </a:xfrm>
            <a:prstGeom prst="rect">
              <a:avLst/>
            </a:prstGeom>
          </p:spPr>
        </p:pic>
        <p:sp>
          <p:nvSpPr>
            <p:cNvPr id="16" name="text 1"/>
            <p:cNvSpPr txBox="1"/>
            <p:nvPr/>
          </p:nvSpPr>
          <p:spPr>
            <a:xfrm>
              <a:off x="1183523" y="2464275"/>
              <a:ext cx="1351973" cy="492443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ctr"/>
              <a:r>
                <a:rPr lang="nl-BE" sz="1600" spc="10" dirty="0" smtClean="0">
                  <a:solidFill>
                    <a:srgbClr val="46251C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Transparent </a:t>
              </a:r>
            </a:p>
            <a:p>
              <a:pPr algn="ctr"/>
              <a:r>
                <a:rPr lang="nl-BE" sz="1600" spc="10" dirty="0" smtClean="0">
                  <a:solidFill>
                    <a:srgbClr val="46251C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Communication</a:t>
              </a:r>
              <a:endParaRPr sz="1600" dirty="0"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41064" y="5859592"/>
            <a:ext cx="1258999" cy="1242243"/>
            <a:chOff x="1478015" y="6147857"/>
            <a:chExt cx="1258999" cy="1242243"/>
          </a:xfrm>
        </p:grpSpPr>
        <p:pic>
          <p:nvPicPr>
            <p:cNvPr id="9" name="Image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264" y="6147857"/>
              <a:ext cx="698500" cy="698500"/>
            </a:xfrm>
            <a:prstGeom prst="rect">
              <a:avLst/>
            </a:prstGeom>
          </p:spPr>
        </p:pic>
        <p:sp>
          <p:nvSpPr>
            <p:cNvPr id="17" name="text 1"/>
            <p:cNvSpPr txBox="1"/>
            <p:nvPr/>
          </p:nvSpPr>
          <p:spPr>
            <a:xfrm>
              <a:off x="1478015" y="6897657"/>
              <a:ext cx="1258999" cy="492443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ctr"/>
              <a:r>
                <a:rPr lang="nl-BE" sz="1600" spc="10" dirty="0" smtClean="0">
                  <a:solidFill>
                    <a:srgbClr val="46251C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Investment in </a:t>
              </a:r>
            </a:p>
            <a:p>
              <a:pPr algn="ctr"/>
              <a:r>
                <a:rPr lang="nl-BE" sz="1600" spc="10" dirty="0" smtClean="0">
                  <a:solidFill>
                    <a:srgbClr val="46251C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Human Capital</a:t>
              </a:r>
              <a:endParaRPr sz="1600" dirty="0"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79369" y="5943000"/>
            <a:ext cx="1994137" cy="976894"/>
            <a:chOff x="3898261" y="6147857"/>
            <a:chExt cx="1994137" cy="976894"/>
          </a:xfrm>
        </p:grpSpPr>
        <p:pic>
          <p:nvPicPr>
            <p:cNvPr id="10" name="Image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079" y="6147857"/>
              <a:ext cx="698500" cy="698500"/>
            </a:xfrm>
            <a:prstGeom prst="rect">
              <a:avLst/>
            </a:prstGeom>
          </p:spPr>
        </p:pic>
        <p:sp>
          <p:nvSpPr>
            <p:cNvPr id="18" name="text 1"/>
            <p:cNvSpPr txBox="1"/>
            <p:nvPr/>
          </p:nvSpPr>
          <p:spPr>
            <a:xfrm>
              <a:off x="3898261" y="6878530"/>
              <a:ext cx="1994137" cy="246221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ctr"/>
              <a:r>
                <a:rPr lang="nl-BE" sz="1600" spc="10" dirty="0" smtClean="0">
                  <a:solidFill>
                    <a:srgbClr val="46251C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Corporate Governance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884119" y="5943766"/>
            <a:ext cx="1343316" cy="999162"/>
            <a:chOff x="7097881" y="6147857"/>
            <a:chExt cx="1343316" cy="999162"/>
          </a:xfrm>
        </p:grpSpPr>
        <p:grpSp>
          <p:nvGrpSpPr>
            <p:cNvPr id="4" name="Group 3"/>
            <p:cNvGrpSpPr/>
            <p:nvPr/>
          </p:nvGrpSpPr>
          <p:grpSpPr>
            <a:xfrm>
              <a:off x="7420289" y="6147857"/>
              <a:ext cx="698500" cy="698500"/>
              <a:chOff x="7699586" y="5818714"/>
              <a:chExt cx="698500" cy="698500"/>
            </a:xfrm>
          </p:grpSpPr>
          <p:pic>
            <p:nvPicPr>
              <p:cNvPr id="5" name="Image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586" y="5818714"/>
                <a:ext cx="698500" cy="698500"/>
              </a:xfrm>
              <a:prstGeom prst="rect">
                <a:avLst/>
              </a:prstGeom>
            </p:spPr>
          </p:pic>
          <p:pic>
            <p:nvPicPr>
              <p:cNvPr id="6" name="Image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1782" y="5970916"/>
                <a:ext cx="384746" cy="384746"/>
              </a:xfrm>
              <a:prstGeom prst="rect">
                <a:avLst/>
              </a:prstGeom>
            </p:spPr>
          </p:pic>
          <p:pic>
            <p:nvPicPr>
              <p:cNvPr id="7" name="Image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9348" y="6058857"/>
                <a:ext cx="145720" cy="127355"/>
              </a:xfrm>
              <a:prstGeom prst="rect">
                <a:avLst/>
              </a:prstGeom>
            </p:spPr>
          </p:pic>
          <p:pic>
            <p:nvPicPr>
              <p:cNvPr id="8" name="Image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68926" y="6093079"/>
                <a:ext cx="86550" cy="76136"/>
              </a:xfrm>
              <a:prstGeom prst="rect">
                <a:avLst/>
              </a:prstGeom>
            </p:spPr>
          </p:pic>
        </p:grpSp>
        <p:sp>
          <p:nvSpPr>
            <p:cNvPr id="19" name="text 1"/>
            <p:cNvSpPr txBox="1"/>
            <p:nvPr/>
          </p:nvSpPr>
          <p:spPr>
            <a:xfrm>
              <a:off x="7097881" y="6900798"/>
              <a:ext cx="1343316" cy="246221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ctr"/>
              <a:r>
                <a:rPr lang="nl-BE" sz="1600" spc="10" dirty="0" smtClean="0">
                  <a:solidFill>
                    <a:srgbClr val="46251C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Risk Monitoring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160478" y="2874687"/>
            <a:ext cx="3285811" cy="3285811"/>
            <a:chOff x="4994588" y="2846273"/>
            <a:chExt cx="3285811" cy="3285811"/>
          </a:xfrm>
        </p:grpSpPr>
        <p:sp>
          <p:nvSpPr>
            <p:cNvPr id="21" name="Oval 20"/>
            <p:cNvSpPr/>
            <p:nvPr/>
          </p:nvSpPr>
          <p:spPr>
            <a:xfrm>
              <a:off x="4994588" y="2846273"/>
              <a:ext cx="3285811" cy="3285811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1"/>
            <p:cNvSpPr txBox="1"/>
            <p:nvPr/>
          </p:nvSpPr>
          <p:spPr>
            <a:xfrm>
              <a:off x="5307593" y="3315720"/>
              <a:ext cx="2649638" cy="204671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2100" b="1" spc="10" dirty="0" smtClean="0">
                  <a:solidFill>
                    <a:schemeClr val="accent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Mission</a:t>
              </a:r>
            </a:p>
            <a:p>
              <a:pPr algn="ctr"/>
              <a:r>
                <a:rPr lang="en-US" sz="1600" spc="10" dirty="0">
                  <a:solidFill>
                    <a:schemeClr val="accent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To operate an efficient, fair and transparent capital market platform that services all relevant asset classes, whilst focusing on clients’ interest through excellence in everything we </a:t>
              </a:r>
              <a:r>
                <a:rPr lang="en-US" sz="1600" spc="10" dirty="0" smtClean="0">
                  <a:solidFill>
                    <a:schemeClr val="accent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do</a:t>
              </a:r>
              <a:endParaRPr lang="en-US" sz="1600" spc="10" dirty="0">
                <a:solidFill>
                  <a:schemeClr val="accent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94834" y="2874687"/>
            <a:ext cx="3285811" cy="3285811"/>
            <a:chOff x="1498599" y="2810189"/>
            <a:chExt cx="3285811" cy="3285811"/>
          </a:xfrm>
        </p:grpSpPr>
        <p:sp>
          <p:nvSpPr>
            <p:cNvPr id="20" name="Oval 19"/>
            <p:cNvSpPr/>
            <p:nvPr/>
          </p:nvSpPr>
          <p:spPr>
            <a:xfrm>
              <a:off x="1498599" y="2810189"/>
              <a:ext cx="3285811" cy="3285811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 1"/>
            <p:cNvSpPr txBox="1"/>
            <p:nvPr/>
          </p:nvSpPr>
          <p:spPr>
            <a:xfrm>
              <a:off x="1901066" y="3315720"/>
              <a:ext cx="2552431" cy="22929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2100" b="1" spc="10" dirty="0" smtClean="0">
                  <a:solidFill>
                    <a:schemeClr val="accent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Vision</a:t>
              </a:r>
              <a:endParaRPr lang="en-US" sz="2100" b="1" spc="10" dirty="0">
                <a:solidFill>
                  <a:schemeClr val="accent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  <a:p>
              <a:pPr algn="ctr"/>
              <a:r>
                <a:rPr lang="en-US" sz="1600" spc="10" dirty="0">
                  <a:solidFill>
                    <a:schemeClr val="accent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Develop a liquid, reliable and sound capital market providing issuers </a:t>
              </a:r>
              <a:endParaRPr lang="en-US" sz="1600" spc="10" dirty="0" smtClean="0">
                <a:solidFill>
                  <a:schemeClr val="accent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  <a:p>
              <a:pPr algn="ctr"/>
              <a:r>
                <a:rPr lang="en-US" sz="1600" spc="10" dirty="0" smtClean="0">
                  <a:solidFill>
                    <a:schemeClr val="accent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with </a:t>
              </a:r>
              <a:r>
                <a:rPr lang="en-US" sz="1600" spc="10" dirty="0">
                  <a:solidFill>
                    <a:schemeClr val="accent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efficient access to capital, and investors with diverse return opportunities, evolving into a </a:t>
              </a:r>
              <a:endParaRPr lang="en-US" sz="1600" spc="10" dirty="0" smtClean="0">
                <a:solidFill>
                  <a:schemeClr val="accent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  <a:p>
              <a:pPr algn="ctr"/>
              <a:r>
                <a:rPr lang="en-US" sz="1600" spc="10" dirty="0" smtClean="0">
                  <a:solidFill>
                    <a:schemeClr val="accent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leading </a:t>
              </a:r>
              <a:r>
                <a:rPr lang="en-US" sz="1600" spc="10" dirty="0">
                  <a:solidFill>
                    <a:schemeClr val="accent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regional exchange</a:t>
              </a:r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1279745" y="129080"/>
            <a:ext cx="3702505" cy="1052980"/>
          </a:xfrm>
          <a:prstGeom prst="rect">
            <a:avLst/>
          </a:prstGeom>
        </p:spPr>
        <p:txBody>
          <a:bodyPr anchor="ctr"/>
          <a:lstStyle>
            <a:lvl1pPr algn="ctr" defTabSz="380996" rtl="0" eaLnBrk="1" latinLnBrk="0" hangingPunct="1"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spc="10" dirty="0" smtClean="0">
                <a:solidFill>
                  <a:schemeClr val="accent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Boursa Kuwait Changes</a:t>
            </a:r>
            <a:endParaRPr lang="en-US" sz="2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3" y="125319"/>
            <a:ext cx="1066800" cy="105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9" b="16906"/>
          <a:stretch/>
        </p:blipFill>
        <p:spPr>
          <a:xfrm>
            <a:off x="3098799" y="5317"/>
            <a:ext cx="7061201" cy="692888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79745" y="129080"/>
            <a:ext cx="3702505" cy="1052980"/>
          </a:xfrm>
          <a:prstGeom prst="rect">
            <a:avLst/>
          </a:prstGeom>
        </p:spPr>
        <p:txBody>
          <a:bodyPr anchor="ctr"/>
          <a:lstStyle>
            <a:lvl1pPr algn="ctr" defTabSz="380996" rtl="0" eaLnBrk="1" latinLnBrk="0" hangingPunct="1"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spc="10" dirty="0" smtClean="0">
                <a:solidFill>
                  <a:schemeClr val="accent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Market Challenges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3" y="125319"/>
            <a:ext cx="1066800" cy="1056741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42282335"/>
              </p:ext>
            </p:extLst>
          </p:nvPr>
        </p:nvGraphicFramePr>
        <p:xfrm>
          <a:off x="1693333" y="1552221"/>
          <a:ext cx="6773333" cy="5505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09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9" b="16906"/>
          <a:stretch/>
        </p:blipFill>
        <p:spPr>
          <a:xfrm>
            <a:off x="3098799" y="5317"/>
            <a:ext cx="7061201" cy="6928883"/>
          </a:xfrm>
          <a:prstGeom prst="rect">
            <a:avLst/>
          </a:prstGeom>
        </p:spPr>
      </p:pic>
      <p:pic>
        <p:nvPicPr>
          <p:cNvPr id="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33" y="776827"/>
            <a:ext cx="6315564" cy="6343817"/>
          </a:xfrm>
          <a:prstGeom prst="rect">
            <a:avLst/>
          </a:prstGeom>
        </p:spPr>
      </p:pic>
      <p:sp>
        <p:nvSpPr>
          <p:cNvPr id="21" name="text 1"/>
          <p:cNvSpPr txBox="1"/>
          <p:nvPr/>
        </p:nvSpPr>
        <p:spPr>
          <a:xfrm>
            <a:off x="4241800" y="6318647"/>
            <a:ext cx="2989921" cy="12311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spc="10" dirty="0" smtClean="0">
                <a:latin typeface="Gill Sans" panose="020B0502020104020203" pitchFamily="34" charset="-79"/>
                <a:cs typeface="Gill Sans" panose="020B0502020104020203" pitchFamily="34" charset="-79"/>
              </a:rPr>
              <a:t>Tick Sizes</a:t>
            </a:r>
          </a:p>
          <a:p>
            <a:pPr>
              <a:lnSpc>
                <a:spcPts val="2400"/>
              </a:lnSpc>
            </a:pPr>
            <a:r>
              <a:rPr lang="en-US" sz="1600" spc="10" dirty="0" smtClean="0">
                <a:latin typeface="Gill Sans" panose="020B0502020104020203" pitchFamily="34" charset="-79"/>
                <a:cs typeface="Gill Sans" panose="020B0502020104020203" pitchFamily="34" charset="-79"/>
              </a:rPr>
              <a:t>Price Limits</a:t>
            </a:r>
          </a:p>
          <a:p>
            <a:pPr>
              <a:lnSpc>
                <a:spcPts val="2400"/>
              </a:lnSpc>
            </a:pPr>
            <a:r>
              <a:rPr lang="en-US" sz="1600" spc="10" dirty="0">
                <a:latin typeface="Gill Sans" panose="020B0502020104020203" pitchFamily="34" charset="-79"/>
                <a:cs typeface="Gill Sans" panose="020B0502020104020203" pitchFamily="34" charset="-79"/>
              </a:rPr>
              <a:t>Dynamic Security Circuit </a:t>
            </a:r>
            <a:r>
              <a:rPr lang="en-US" sz="1600" spc="10" dirty="0" smtClean="0">
                <a:latin typeface="Gill Sans" panose="020B0502020104020203" pitchFamily="34" charset="-79"/>
                <a:cs typeface="Gill Sans" panose="020B0502020104020203" pitchFamily="34" charset="-79"/>
              </a:rPr>
              <a:t>Breakers </a:t>
            </a:r>
          </a:p>
          <a:p>
            <a:pPr>
              <a:lnSpc>
                <a:spcPts val="2400"/>
              </a:lnSpc>
            </a:pPr>
            <a:r>
              <a:rPr lang="en-US" sz="1600" spc="10" dirty="0" smtClean="0">
                <a:latin typeface="Gill Sans" panose="020B0502020104020203" pitchFamily="34" charset="-79"/>
                <a:cs typeface="Gill Sans" panose="020B0502020104020203" pitchFamily="34" charset="-79"/>
              </a:rPr>
              <a:t>Extended Trading Hours</a:t>
            </a:r>
            <a:endParaRPr sz="16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5711360" y="990156"/>
            <a:ext cx="4438074" cy="12311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spc="10" dirty="0" smtClean="0">
                <a:latin typeface="Gill Sans" panose="020B0502020104020203" pitchFamily="34" charset="-79"/>
                <a:cs typeface="Gill Sans" panose="020B0502020104020203" pitchFamily="34" charset="-79"/>
              </a:rPr>
              <a:t>Market Makers &amp; Short Selling</a:t>
            </a:r>
          </a:p>
          <a:p>
            <a:pPr>
              <a:lnSpc>
                <a:spcPts val="2400"/>
              </a:lnSpc>
            </a:pPr>
            <a:r>
              <a:rPr lang="en-US" sz="1600" spc="10" dirty="0" smtClean="0">
                <a:latin typeface="Gill Sans" panose="020B0502020104020203" pitchFamily="34" charset="-79"/>
                <a:cs typeface="Gill Sans" panose="020B0502020104020203" pitchFamily="34" charset="-79"/>
              </a:rPr>
              <a:t>Market Segmentation </a:t>
            </a:r>
            <a:r>
              <a:rPr lang="en-US" sz="1050" spc="10" dirty="0" smtClean="0">
                <a:latin typeface="Gill Sans" panose="020B0502020104020203" pitchFamily="34" charset="-79"/>
                <a:cs typeface="Gill Sans" panose="020B0502020104020203" pitchFamily="34" charset="-79"/>
              </a:rPr>
              <a:t>(Premier, Main, Auction)</a:t>
            </a:r>
          </a:p>
          <a:p>
            <a:pPr>
              <a:lnSpc>
                <a:spcPts val="2400"/>
              </a:lnSpc>
            </a:pPr>
            <a:r>
              <a:rPr lang="en-US" sz="1600" spc="10" dirty="0">
                <a:latin typeface="Gill Sans" panose="020B0502020104020203" pitchFamily="34" charset="-79"/>
                <a:cs typeface="Gill Sans" panose="020B0502020104020203" pitchFamily="34" charset="-79"/>
              </a:rPr>
              <a:t>Over the Counter Trading Platform </a:t>
            </a:r>
            <a:r>
              <a:rPr lang="en-US" sz="1050" spc="10" dirty="0">
                <a:latin typeface="Gill Sans" panose="020B0502020104020203" pitchFamily="34" charset="-79"/>
                <a:cs typeface="Gill Sans" panose="020B0502020104020203" pitchFamily="34" charset="-79"/>
              </a:rPr>
              <a:t>(Equity &amp; Fixed Income)</a:t>
            </a:r>
          </a:p>
          <a:p>
            <a:pPr>
              <a:lnSpc>
                <a:spcPts val="2400"/>
              </a:lnSpc>
            </a:pPr>
            <a:r>
              <a:rPr lang="en-US" sz="1600" spc="10" dirty="0" smtClean="0">
                <a:latin typeface="Gill Sans" panose="020B0502020104020203" pitchFamily="34" charset="-79"/>
                <a:cs typeface="Gill Sans" panose="020B0502020104020203" pitchFamily="34" charset="-79"/>
              </a:rPr>
              <a:t>Buy-In Board</a:t>
            </a:r>
          </a:p>
        </p:txBody>
      </p:sp>
      <p:sp>
        <p:nvSpPr>
          <p:cNvPr id="23" name="text 1"/>
          <p:cNvSpPr txBox="1"/>
          <p:nvPr/>
        </p:nvSpPr>
        <p:spPr>
          <a:xfrm>
            <a:off x="7121668" y="4332984"/>
            <a:ext cx="518828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spc="10" dirty="0">
                <a:latin typeface="Gill Sans" panose="020B0502020104020203" pitchFamily="34" charset="-79"/>
                <a:cs typeface="Gill Sans" panose="020B0502020104020203" pitchFamily="34" charset="-79"/>
              </a:rPr>
              <a:t>New Indices</a:t>
            </a:r>
          </a:p>
          <a:p>
            <a:pPr>
              <a:lnSpc>
                <a:spcPts val="2400"/>
              </a:lnSpc>
            </a:pPr>
            <a:r>
              <a:rPr lang="en-US" sz="1600" spc="10" dirty="0" smtClean="0">
                <a:latin typeface="Gill Sans" panose="020B0502020104020203" pitchFamily="34" charset="-79"/>
                <a:cs typeface="Gill Sans" panose="020B0502020104020203" pitchFamily="34" charset="-79"/>
              </a:rPr>
              <a:t>Data Services &amp; Offerings</a:t>
            </a:r>
          </a:p>
          <a:p>
            <a:pPr>
              <a:lnSpc>
                <a:spcPts val="2400"/>
              </a:lnSpc>
            </a:pPr>
            <a:r>
              <a:rPr lang="en-US" sz="1600" spc="10" dirty="0">
                <a:latin typeface="Gill Sans" panose="020B0502020104020203" pitchFamily="34" charset="-79"/>
                <a:cs typeface="Gill Sans" panose="020B0502020104020203" pitchFamily="34" charset="-79"/>
              </a:rPr>
              <a:t>Boursa Kuwait </a:t>
            </a:r>
            <a:r>
              <a:rPr lang="en-US" sz="1600" spc="10" dirty="0" smtClean="0">
                <a:latin typeface="Gill Sans" panose="020B0502020104020203" pitchFamily="34" charset="-79"/>
                <a:cs typeface="Gill Sans" panose="020B0502020104020203" pitchFamily="34" charset="-79"/>
              </a:rPr>
              <a:t>University</a:t>
            </a:r>
            <a:endParaRPr lang="en-US" sz="1600" spc="1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443593" y="4436234"/>
            <a:ext cx="2440412" cy="15388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spc="10" dirty="0" smtClean="0">
                <a:latin typeface="Gill Sans" panose="020B0502020104020203" pitchFamily="34" charset="-79"/>
                <a:cs typeface="Gill Sans" panose="020B0502020104020203" pitchFamily="34" charset="-79"/>
              </a:rPr>
              <a:t>Exchange Traded Funds</a:t>
            </a:r>
          </a:p>
          <a:p>
            <a:pPr>
              <a:lnSpc>
                <a:spcPts val="2400"/>
              </a:lnSpc>
            </a:pPr>
            <a:r>
              <a:rPr lang="en-US" sz="1600" spc="10" dirty="0">
                <a:latin typeface="Gill Sans" panose="020B0502020104020203" pitchFamily="34" charset="-79"/>
                <a:cs typeface="Gill Sans" panose="020B0502020104020203" pitchFamily="34" charset="-79"/>
              </a:rPr>
              <a:t>Margin </a:t>
            </a:r>
            <a:r>
              <a:rPr lang="en-US" sz="1600" spc="10" dirty="0" smtClean="0">
                <a:latin typeface="Gill Sans" panose="020B0502020104020203" pitchFamily="34" charset="-79"/>
                <a:cs typeface="Gill Sans" panose="020B0502020104020203" pitchFamily="34" charset="-79"/>
              </a:rPr>
              <a:t>Trading</a:t>
            </a:r>
          </a:p>
          <a:p>
            <a:pPr>
              <a:lnSpc>
                <a:spcPts val="2400"/>
              </a:lnSpc>
            </a:pPr>
            <a:r>
              <a:rPr lang="en-US" sz="1600" spc="10" dirty="0">
                <a:latin typeface="Gill Sans" panose="020B0502020104020203" pitchFamily="34" charset="-79"/>
                <a:cs typeface="Gill Sans" panose="020B0502020104020203" pitchFamily="34" charset="-79"/>
              </a:rPr>
              <a:t>Real Estate Investment Trust</a:t>
            </a:r>
          </a:p>
          <a:p>
            <a:pPr>
              <a:lnSpc>
                <a:spcPts val="2400"/>
              </a:lnSpc>
            </a:pPr>
            <a:r>
              <a:rPr lang="en-US" sz="1600" spc="10" dirty="0" smtClean="0">
                <a:latin typeface="Gill Sans" panose="020B0502020104020203" pitchFamily="34" charset="-79"/>
                <a:cs typeface="Gill Sans" panose="020B0502020104020203" pitchFamily="34" charset="-79"/>
              </a:rPr>
              <a:t>Options</a:t>
            </a:r>
          </a:p>
          <a:p>
            <a:pPr>
              <a:lnSpc>
                <a:spcPts val="2400"/>
              </a:lnSpc>
            </a:pPr>
            <a:r>
              <a:rPr lang="en-US" sz="1600" spc="10" dirty="0" smtClean="0">
                <a:latin typeface="Gill Sans" panose="020B0502020104020203" pitchFamily="34" charset="-79"/>
                <a:cs typeface="Gill Sans" panose="020B0502020104020203" pitchFamily="34" charset="-79"/>
              </a:rPr>
              <a:t>Index Futures</a:t>
            </a:r>
          </a:p>
        </p:txBody>
      </p:sp>
      <p:sp>
        <p:nvSpPr>
          <p:cNvPr id="32" name="text 1"/>
          <p:cNvSpPr txBox="1"/>
          <p:nvPr/>
        </p:nvSpPr>
        <p:spPr>
          <a:xfrm>
            <a:off x="1328104" y="1543641"/>
            <a:ext cx="2567074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spc="10" dirty="0" smtClean="0">
                <a:latin typeface="Gill Sans" panose="020B0502020104020203" pitchFamily="34" charset="-79"/>
                <a:cs typeface="Gill Sans" panose="020B0502020104020203" pitchFamily="34" charset="-79"/>
              </a:rPr>
              <a:t>Repurchase Agreements</a:t>
            </a:r>
          </a:p>
          <a:p>
            <a:pPr>
              <a:lnSpc>
                <a:spcPts val="2400"/>
              </a:lnSpc>
            </a:pPr>
            <a:r>
              <a:rPr lang="en-US" sz="1600" spc="10" dirty="0" smtClean="0">
                <a:latin typeface="Gill Sans" panose="020B0502020104020203" pitchFamily="34" charset="-79"/>
                <a:cs typeface="Gill Sans" panose="020B0502020104020203" pitchFamily="34" charset="-79"/>
              </a:rPr>
              <a:t>Tradable Rights Issue</a:t>
            </a:r>
          </a:p>
          <a:p>
            <a:pPr>
              <a:lnSpc>
                <a:spcPts val="2400"/>
              </a:lnSpc>
            </a:pPr>
            <a:r>
              <a:rPr lang="en-US" sz="1600" spc="10" dirty="0" smtClean="0">
                <a:latin typeface="Gill Sans" panose="020B0502020104020203" pitchFamily="34" charset="-79"/>
                <a:cs typeface="Gill Sans" panose="020B0502020104020203" pitchFamily="34" charset="-79"/>
              </a:rPr>
              <a:t>Special Trades</a:t>
            </a:r>
          </a:p>
          <a:p>
            <a:pPr>
              <a:lnSpc>
                <a:spcPts val="2400"/>
              </a:lnSpc>
            </a:pPr>
            <a:r>
              <a:rPr lang="en-US" sz="1600" spc="10" dirty="0" smtClean="0">
                <a:latin typeface="Gill Sans" panose="020B0502020104020203" pitchFamily="34" charset="-79"/>
                <a:cs typeface="Gill Sans" panose="020B0502020104020203" pitchFamily="34" charset="-79"/>
              </a:rPr>
              <a:t>Automated Block Trades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29463" y="3333785"/>
            <a:ext cx="2705308" cy="28854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50" dirty="0" smtClean="0"/>
              <a:t>Create an Attractive Issuer Base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50" dirty="0" smtClean="0"/>
              <a:t>Broaden the Investor Base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50" dirty="0" smtClean="0"/>
              <a:t>Upgrade Infrastructure &amp; Business Environment </a:t>
            </a:r>
            <a:r>
              <a:rPr lang="en-US" sz="1650" dirty="0"/>
              <a:t>to </a:t>
            </a:r>
            <a:r>
              <a:rPr lang="en-US" sz="1650" dirty="0" smtClean="0"/>
              <a:t>Int’l Standards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50" dirty="0" smtClean="0"/>
              <a:t>Increase Depth &amp; Breadth of Products</a:t>
            </a:r>
            <a:endParaRPr lang="en-US" sz="165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5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50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279745" y="129080"/>
            <a:ext cx="3876455" cy="1052980"/>
          </a:xfrm>
          <a:prstGeom prst="rect">
            <a:avLst/>
          </a:prstGeom>
        </p:spPr>
        <p:txBody>
          <a:bodyPr anchor="ctr"/>
          <a:lstStyle>
            <a:lvl1pPr algn="ctr" defTabSz="380996" rtl="0" eaLnBrk="1" latinLnBrk="0" hangingPunct="1"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spc="10" dirty="0" smtClean="0">
                <a:solidFill>
                  <a:schemeClr val="accent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Boursa Kuwait Initiatives</a:t>
            </a:r>
            <a:endParaRPr lang="en-US" sz="2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3" y="125319"/>
            <a:ext cx="1066800" cy="1056741"/>
          </a:xfrm>
          <a:prstGeom prst="rect">
            <a:avLst/>
          </a:prstGeom>
        </p:spPr>
      </p:pic>
      <p:pic>
        <p:nvPicPr>
          <p:cNvPr id="29" name="Imag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1" b="52677"/>
          <a:stretch/>
        </p:blipFill>
        <p:spPr>
          <a:xfrm>
            <a:off x="993854" y="1856419"/>
            <a:ext cx="255600" cy="255600"/>
          </a:xfrm>
          <a:prstGeom prst="rect">
            <a:avLst/>
          </a:prstGeom>
        </p:spPr>
      </p:pic>
      <p:pic>
        <p:nvPicPr>
          <p:cNvPr id="30" name="Imag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86"/>
          <a:stretch/>
        </p:blipFill>
        <p:spPr>
          <a:xfrm>
            <a:off x="993854" y="2479519"/>
            <a:ext cx="255600" cy="267666"/>
          </a:xfrm>
          <a:prstGeom prst="rect">
            <a:avLst/>
          </a:prstGeom>
        </p:spPr>
      </p:pic>
      <p:pic>
        <p:nvPicPr>
          <p:cNvPr id="37" name="Imag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09"/>
          <a:stretch/>
        </p:blipFill>
        <p:spPr>
          <a:xfrm>
            <a:off x="993854" y="1566635"/>
            <a:ext cx="255600" cy="271870"/>
          </a:xfrm>
          <a:prstGeom prst="rect">
            <a:avLst/>
          </a:prstGeom>
        </p:spPr>
      </p:pic>
      <p:pic>
        <p:nvPicPr>
          <p:cNvPr id="38" name="Imag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5" b="27063"/>
          <a:stretch/>
        </p:blipFill>
        <p:spPr>
          <a:xfrm>
            <a:off x="993854" y="2167969"/>
            <a:ext cx="255600" cy="255600"/>
          </a:xfrm>
          <a:prstGeom prst="rect">
            <a:avLst/>
          </a:prstGeom>
        </p:spPr>
      </p:pic>
      <p:pic>
        <p:nvPicPr>
          <p:cNvPr id="39" name="Imag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51"/>
          <a:stretch/>
        </p:blipFill>
        <p:spPr>
          <a:xfrm>
            <a:off x="3924079" y="6367058"/>
            <a:ext cx="250921" cy="2556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3917179" y="7268512"/>
            <a:ext cx="255600" cy="255600"/>
            <a:chOff x="7320697" y="3261012"/>
            <a:chExt cx="579739" cy="579739"/>
          </a:xfrm>
        </p:grpSpPr>
        <p:pic>
          <p:nvPicPr>
            <p:cNvPr id="41" name="Image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697" y="3261012"/>
              <a:ext cx="579739" cy="579739"/>
            </a:xfrm>
            <a:prstGeom prst="rect">
              <a:avLst/>
            </a:prstGeom>
          </p:spPr>
        </p:pic>
        <p:pic>
          <p:nvPicPr>
            <p:cNvPr id="42" name="Image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621" y="3415769"/>
              <a:ext cx="334559" cy="334244"/>
            </a:xfrm>
            <a:prstGeom prst="rect">
              <a:avLst/>
            </a:prstGeom>
          </p:spPr>
        </p:pic>
        <p:pic>
          <p:nvPicPr>
            <p:cNvPr id="43" name="Image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8090" y="3604836"/>
              <a:ext cx="100887" cy="102950"/>
            </a:xfrm>
            <a:prstGeom prst="rect">
              <a:avLst/>
            </a:prstGeom>
          </p:spPr>
        </p:pic>
        <p:pic>
          <p:nvPicPr>
            <p:cNvPr id="44" name="Image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6886" y="3415647"/>
              <a:ext cx="102920" cy="100887"/>
            </a:xfrm>
            <a:prstGeom prst="rect">
              <a:avLst/>
            </a:prstGeom>
          </p:spPr>
        </p:pic>
        <p:pic>
          <p:nvPicPr>
            <p:cNvPr id="45" name="Image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2085" y="3402361"/>
              <a:ext cx="81850" cy="116034"/>
            </a:xfrm>
            <a:prstGeom prst="rect">
              <a:avLst/>
            </a:prstGeom>
          </p:spPr>
        </p:pic>
        <p:pic>
          <p:nvPicPr>
            <p:cNvPr id="46" name="Image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676" y="3404797"/>
              <a:ext cx="82765" cy="113486"/>
            </a:xfrm>
            <a:prstGeom prst="rect">
              <a:avLst/>
            </a:prstGeom>
          </p:spPr>
        </p:pic>
        <p:pic>
          <p:nvPicPr>
            <p:cNvPr id="47" name="Image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6896" y="3532301"/>
              <a:ext cx="49528" cy="58719"/>
            </a:xfrm>
            <a:prstGeom prst="rect">
              <a:avLst/>
            </a:prstGeom>
          </p:spPr>
        </p:pic>
        <p:pic>
          <p:nvPicPr>
            <p:cNvPr id="48" name="Image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0845" y="3532398"/>
              <a:ext cx="51359" cy="58633"/>
            </a:xfrm>
            <a:prstGeom prst="rect">
              <a:avLst/>
            </a:prstGeom>
          </p:spPr>
        </p:pic>
        <p:pic>
          <p:nvPicPr>
            <p:cNvPr id="49" name="Image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7625" y="3530975"/>
              <a:ext cx="46663" cy="60779"/>
            </a:xfrm>
            <a:prstGeom prst="rect">
              <a:avLst/>
            </a:prstGeom>
          </p:spPr>
        </p:pic>
      </p:grpSp>
      <p:pic>
        <p:nvPicPr>
          <p:cNvPr id="50" name="Imag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33"/>
          <a:stretch/>
        </p:blipFill>
        <p:spPr>
          <a:xfrm>
            <a:off x="3917085" y="6668367"/>
            <a:ext cx="252966" cy="255600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18" b="19197"/>
          <a:stretch/>
        </p:blipFill>
        <p:spPr>
          <a:xfrm>
            <a:off x="3920851" y="6958082"/>
            <a:ext cx="255600" cy="299239"/>
          </a:xfrm>
          <a:prstGeom prst="rect">
            <a:avLst/>
          </a:prstGeom>
        </p:spPr>
      </p:pic>
      <p:pic>
        <p:nvPicPr>
          <p:cNvPr id="52" name="Image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8" b="33810"/>
          <a:stretch/>
        </p:blipFill>
        <p:spPr>
          <a:xfrm>
            <a:off x="153772" y="5354650"/>
            <a:ext cx="255600" cy="295239"/>
          </a:xfrm>
          <a:prstGeom prst="rect">
            <a:avLst/>
          </a:prstGeom>
        </p:spPr>
      </p:pic>
      <p:pic>
        <p:nvPicPr>
          <p:cNvPr id="53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2" y="4465059"/>
            <a:ext cx="255601" cy="255600"/>
          </a:xfrm>
          <a:prstGeom prst="rect">
            <a:avLst/>
          </a:prstGeom>
        </p:spPr>
      </p:pic>
      <p:pic>
        <p:nvPicPr>
          <p:cNvPr id="54" name="Image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52"/>
          <a:stretch/>
        </p:blipFill>
        <p:spPr>
          <a:xfrm>
            <a:off x="153772" y="5066776"/>
            <a:ext cx="255600" cy="262435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90"/>
          <a:stretch/>
        </p:blipFill>
        <p:spPr>
          <a:xfrm>
            <a:off x="153772" y="5675329"/>
            <a:ext cx="255600" cy="284858"/>
          </a:xfrm>
          <a:prstGeom prst="rect">
            <a:avLst/>
          </a:prstGeom>
        </p:spPr>
      </p:pic>
      <p:pic>
        <p:nvPicPr>
          <p:cNvPr id="56" name="Image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6" b="49926"/>
          <a:stretch/>
        </p:blipFill>
        <p:spPr>
          <a:xfrm>
            <a:off x="153772" y="4730188"/>
            <a:ext cx="255600" cy="299454"/>
          </a:xfrm>
          <a:prstGeom prst="rect">
            <a:avLst/>
          </a:prstGeom>
        </p:spPr>
      </p:pic>
      <p:pic>
        <p:nvPicPr>
          <p:cNvPr id="57" name="Image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10"/>
          <a:stretch/>
        </p:blipFill>
        <p:spPr>
          <a:xfrm>
            <a:off x="6831147" y="4635400"/>
            <a:ext cx="255600" cy="292648"/>
          </a:xfrm>
          <a:prstGeom prst="rect">
            <a:avLst/>
          </a:prstGeom>
        </p:spPr>
      </p:pic>
      <p:pic>
        <p:nvPicPr>
          <p:cNvPr id="58" name="Image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3" b="39652"/>
          <a:stretch/>
        </p:blipFill>
        <p:spPr>
          <a:xfrm>
            <a:off x="6831147" y="4352780"/>
            <a:ext cx="255600" cy="299239"/>
          </a:xfrm>
          <a:prstGeom prst="rect">
            <a:avLst/>
          </a:prstGeom>
        </p:spPr>
      </p:pic>
      <p:pic>
        <p:nvPicPr>
          <p:cNvPr id="59" name="Image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22" b="25690"/>
          <a:stretch/>
        </p:blipFill>
        <p:spPr>
          <a:xfrm>
            <a:off x="6831147" y="4947674"/>
            <a:ext cx="255600" cy="299454"/>
          </a:xfrm>
          <a:prstGeom prst="rect">
            <a:avLst/>
          </a:prstGeom>
        </p:spPr>
      </p:pic>
      <p:pic>
        <p:nvPicPr>
          <p:cNvPr id="60" name="Image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57"/>
          <a:stretch/>
        </p:blipFill>
        <p:spPr>
          <a:xfrm>
            <a:off x="5392644" y="1897750"/>
            <a:ext cx="255600" cy="279924"/>
          </a:xfrm>
          <a:prstGeom prst="rect">
            <a:avLst/>
          </a:prstGeom>
        </p:spPr>
      </p:pic>
      <p:pic>
        <p:nvPicPr>
          <p:cNvPr id="61" name="Image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5" b="62030"/>
          <a:stretch/>
        </p:blipFill>
        <p:spPr>
          <a:xfrm>
            <a:off x="5392644" y="1280103"/>
            <a:ext cx="255600" cy="265991"/>
          </a:xfrm>
          <a:prstGeom prst="rect">
            <a:avLst/>
          </a:prstGeom>
        </p:spPr>
      </p:pic>
      <p:pic>
        <p:nvPicPr>
          <p:cNvPr id="62" name="Image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29"/>
          <a:stretch/>
        </p:blipFill>
        <p:spPr>
          <a:xfrm>
            <a:off x="5392644" y="1004087"/>
            <a:ext cx="255600" cy="276016"/>
          </a:xfrm>
          <a:prstGeom prst="rect">
            <a:avLst/>
          </a:prstGeom>
        </p:spPr>
      </p:pic>
      <p:pic>
        <p:nvPicPr>
          <p:cNvPr id="63" name="Image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64"/>
          <a:stretch/>
        </p:blipFill>
        <p:spPr>
          <a:xfrm>
            <a:off x="5392644" y="1613687"/>
            <a:ext cx="255600" cy="28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ursa Kuwait">
  <a:themeElements>
    <a:clrScheme name="Boursa Kuwait">
      <a:dk1>
        <a:srgbClr val="47261C"/>
      </a:dk1>
      <a:lt1>
        <a:sysClr val="window" lastClr="FFFFFF"/>
      </a:lt1>
      <a:dk2>
        <a:srgbClr val="1F497D"/>
      </a:dk2>
      <a:lt2>
        <a:srgbClr val="EEECE1"/>
      </a:lt2>
      <a:accent1>
        <a:srgbClr val="6E462D"/>
      </a:accent1>
      <a:accent2>
        <a:srgbClr val="C8964B"/>
      </a:accent2>
      <a:accent3>
        <a:srgbClr val="E6B464"/>
      </a:accent3>
      <a:accent4>
        <a:srgbClr val="825A2D"/>
      </a:accent4>
      <a:accent5>
        <a:srgbClr val="B4823C"/>
      </a:accent5>
      <a:accent6>
        <a:srgbClr val="F79646"/>
      </a:accent6>
      <a:hlink>
        <a:srgbClr val="D5AE75"/>
      </a:hlink>
      <a:folHlink>
        <a:srgbClr val="7030A0"/>
      </a:folHlink>
    </a:clrScheme>
    <a:fontScheme name="Boursa Kuwait">
      <a:majorFont>
        <a:latin typeface="Gill Sans MT"/>
        <a:ea typeface=""/>
        <a:cs typeface="GE SS Text Light"/>
      </a:majorFont>
      <a:minorFont>
        <a:latin typeface="Gill Sans MT"/>
        <a:ea typeface=""/>
        <a:cs typeface="GE SS Text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ursa Kuwait" id="{5AE2A940-756B-44C7-AF00-474D6A580D12}" vid="{773B4DB1-A26B-41DC-A3E5-6B206E98F88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Boursa Kuwait</Template>
  <TotalTime>1687</TotalTime>
  <Words>252</Words>
  <Application>Microsoft Office PowerPoint</Application>
  <PresentationFormat>Custom</PresentationFormat>
  <Paragraphs>63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GE SS Text Light</vt:lpstr>
      <vt:lpstr>Gill Sans</vt:lpstr>
      <vt:lpstr>Gill Sans MT</vt:lpstr>
      <vt:lpstr>Wingdings</vt:lpstr>
      <vt:lpstr>Boursa Kuwait</vt:lpstr>
      <vt:lpstr>PowerPoint Presentation</vt:lpstr>
      <vt:lpstr>Boursa Kuwait Timeline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Noura AlAbdulkareem</dc:creator>
  <cp:lastModifiedBy>Danah Aziz</cp:lastModifiedBy>
  <cp:revision>33</cp:revision>
  <dcterms:created xsi:type="dcterms:W3CDTF">2017-03-20T10:52:33Z</dcterms:created>
  <dcterms:modified xsi:type="dcterms:W3CDTF">2017-03-22T09:36:20Z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2017-03-20T00:00:00Z</vt:filetime>
  </property>
  <property fmtid="{D5CDD505-2E9C-101B-9397-08002B2CF9AE}" pid="3" name="LastSaved">
    <vt:filetime>2017-03-20T00:00:00Z</vt:filetime>
  </property>
</Properties>
</file>